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56" r:id="rId2"/>
    <p:sldId id="257" r:id="rId3"/>
    <p:sldId id="295" r:id="rId4"/>
    <p:sldId id="260" r:id="rId5"/>
    <p:sldId id="297" r:id="rId6"/>
    <p:sldId id="298" r:id="rId7"/>
    <p:sldId id="259" r:id="rId8"/>
    <p:sldId id="299" r:id="rId9"/>
    <p:sldId id="300" r:id="rId10"/>
    <p:sldId id="301" r:id="rId11"/>
    <p:sldId id="26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33CC"/>
    <a:srgbClr val="FF0000"/>
    <a:srgbClr val="80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290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0"/>
            <a:ext cx="9906000" cy="6934200"/>
            <a:chOff x="0" y="0"/>
            <a:chExt cx="5760" cy="4368"/>
          </a:xfrm>
        </p:grpSpPr>
        <p:sp>
          <p:nvSpPr>
            <p:cNvPr id="3584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6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586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828800"/>
            <a:ext cx="84201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86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5863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5864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586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C642E58-9264-40A9-80A2-79C23A2C75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A386B-7B63-46D5-829C-4775E69594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7813"/>
            <a:ext cx="222885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7813"/>
            <a:ext cx="653415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D8314-7B5F-4AFC-A24A-9088695432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7813"/>
            <a:ext cx="8915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0"/>
            <a:ext cx="43815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95300" y="6248400"/>
            <a:ext cx="2311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99300" y="6248400"/>
            <a:ext cx="2311400" cy="457200"/>
          </a:xfrm>
        </p:spPr>
        <p:txBody>
          <a:bodyPr/>
          <a:lstStyle>
            <a:lvl1pPr>
              <a:defRPr/>
            </a:lvl1pPr>
          </a:lstStyle>
          <a:p>
            <a:fld id="{093C03AF-09F2-44CA-BD06-3D41C2758E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78CE4-E52A-4405-9267-F93067323A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810168-6808-43EB-8D2B-12A4B4FB49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1593F-598C-4FCF-87C7-1C8559E94F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DD674-81A9-46D3-8A69-9F5EB2DD54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7F2BF-F474-4655-B6C0-0DE3C4D4A8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8A89F-F46E-4820-BDFE-F80B90234C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B64CA-E9EB-4653-98D5-CDE73CDC35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392EC-8F60-4516-A309-E5085F2E78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0" y="0"/>
            <a:ext cx="9906000" cy="6934200"/>
            <a:chOff x="0" y="0"/>
            <a:chExt cx="5760" cy="4368"/>
          </a:xfrm>
        </p:grpSpPr>
        <p:sp>
          <p:nvSpPr>
            <p:cNvPr id="3481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83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7813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483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83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8400"/>
            <a:ext cx="231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484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484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31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6906E6E-DCD4-457D-B210-72B76484D35A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42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4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1.bin"/><Relationship Id="rId5" Type="http://schemas.openxmlformats.org/officeDocument/2006/relationships/oleObject" Target="../embeddings/oleObject50.bin"/><Relationship Id="rId4" Type="http://schemas.openxmlformats.org/officeDocument/2006/relationships/oleObject" Target="../embeddings/oleObject49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5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0400" y="1371600"/>
            <a:ext cx="8420100" cy="2743200"/>
          </a:xfrm>
        </p:spPr>
        <p:txBody>
          <a:bodyPr/>
          <a:lstStyle/>
          <a:p>
            <a:r>
              <a:rPr lang="en-US" sz="4400" b="0" dirty="0" smtClean="0">
                <a:effectLst/>
              </a:rPr>
              <a:t>4</a:t>
            </a:r>
            <a:r>
              <a:rPr lang="ru-RU" sz="4400" b="0" dirty="0" smtClean="0">
                <a:effectLst/>
              </a:rPr>
              <a:t>.</a:t>
            </a:r>
            <a:r>
              <a:rPr lang="ru-RU" sz="4400" b="0" dirty="0" smtClean="0"/>
              <a:t> </a:t>
            </a:r>
            <a:r>
              <a:rPr lang="ru-RU" b="0" dirty="0"/>
              <a:t>УСТАНОВИВШИЙСЯ РЕЖИМ КОРОТКОГО ЗАМЫКАНИЯ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>
                <a:solidFill>
                  <a:srgbClr val="000000"/>
                </a:solidFill>
                <a:effectLst/>
              </a:rPr>
              <a:t>2. Если задано </a:t>
            </a:r>
            <a:r>
              <a:rPr lang="ru-RU">
                <a:solidFill>
                  <a:srgbClr val="FF0000"/>
                </a:solidFill>
                <a:effectLst/>
              </a:rPr>
              <a:t>отношение короткого замыкания</a:t>
            </a:r>
            <a:r>
              <a:rPr lang="ru-RU">
                <a:solidFill>
                  <a:srgbClr val="000000"/>
                </a:solidFill>
                <a:effectLst/>
              </a:rPr>
              <a:t> машины, синхронное индуктивное сопротивление по продольной оси можно рассчитать по выражению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algn="just">
              <a:lnSpc>
                <a:spcPct val="90000"/>
              </a:lnSpc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lnSpc>
                <a:spcPct val="90000"/>
              </a:lnSpc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lnSpc>
                <a:spcPct val="90000"/>
              </a:lnSpc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lnSpc>
                <a:spcPct val="90000"/>
              </a:lnSpc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rgbClr val="000000"/>
                </a:solidFill>
                <a:effectLst/>
              </a:rPr>
              <a:t>где  Е*=(1,05</a:t>
            </a:r>
            <a:r>
              <a:rPr lang="ru-RU">
                <a:solidFill>
                  <a:srgbClr val="000000"/>
                </a:solidFill>
                <a:effectLst/>
                <a:sym typeface="Symbol" pitchFamily="18" charset="2"/>
              </a:rPr>
              <a:t></a:t>
            </a:r>
            <a:r>
              <a:rPr lang="ru-RU">
                <a:solidFill>
                  <a:srgbClr val="000000"/>
                </a:solidFill>
                <a:effectLst/>
              </a:rPr>
              <a:t>1,2)</a:t>
            </a:r>
            <a:r>
              <a:rPr lang="ru-RU"/>
              <a:t> </a:t>
            </a:r>
            <a:r>
              <a:rPr lang="ru-RU">
                <a:solidFill>
                  <a:srgbClr val="000000"/>
                </a:solidFill>
                <a:effectLst/>
              </a:rPr>
              <a:t>относительное значение ЭДС при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, </a:t>
            </a:r>
            <a:r>
              <a:rPr lang="ru-RU">
                <a:solidFill>
                  <a:srgbClr val="000000"/>
                </a:solidFill>
                <a:effectLst/>
              </a:rPr>
              <a:t>определяемое по характеристике ХХ.   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rgbClr val="000000"/>
                </a:solidFill>
                <a:effectLst/>
              </a:rPr>
              <a:t>При работе на ХХ с номинальными параметрами</a:t>
            </a:r>
          </a:p>
          <a:p>
            <a:pPr algn="just">
              <a:lnSpc>
                <a:spcPct val="90000"/>
              </a:lnSpc>
            </a:pPr>
            <a:r>
              <a:rPr lang="ru-RU"/>
              <a:t> </a:t>
            </a:r>
            <a:r>
              <a:rPr lang="ru-RU">
                <a:solidFill>
                  <a:srgbClr val="000000"/>
                </a:solidFill>
                <a:effectLst/>
              </a:rPr>
              <a:t>                               и</a:t>
            </a: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984" name="Rectangle 8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986" name="Rectangle 10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989" name="Rectangle 1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6988" name="Object 12"/>
          <p:cNvGraphicFramePr>
            <a:graphicFrameLocks noChangeAspect="1"/>
          </p:cNvGraphicFramePr>
          <p:nvPr/>
        </p:nvGraphicFramePr>
        <p:xfrm>
          <a:off x="3886200" y="1524000"/>
          <a:ext cx="1981200" cy="1411288"/>
        </p:xfrm>
        <a:graphic>
          <a:graphicData uri="http://schemas.openxmlformats.org/presentationml/2006/ole">
            <p:oleObj spid="_x0000_s126988" name="Формула" r:id="rId3" imgW="698197" imgH="495085" progId="Equation.3">
              <p:embed/>
            </p:oleObj>
          </a:graphicData>
        </a:graphic>
      </p:graphicFrame>
      <p:sp>
        <p:nvSpPr>
          <p:cNvPr id="126991" name="Rectangle 1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6990" name="Object 14"/>
          <p:cNvGraphicFramePr>
            <a:graphicFrameLocks noChangeAspect="1"/>
          </p:cNvGraphicFramePr>
          <p:nvPr/>
        </p:nvGraphicFramePr>
        <p:xfrm>
          <a:off x="304800" y="5105400"/>
          <a:ext cx="2590800" cy="758825"/>
        </p:xfrm>
        <a:graphic>
          <a:graphicData uri="http://schemas.openxmlformats.org/presentationml/2006/ole">
            <p:oleObj spid="_x0000_s126990" name="Формула" r:id="rId4" imgW="939800" imgH="279400" progId="Equation.3">
              <p:embed/>
            </p:oleObj>
          </a:graphicData>
        </a:graphic>
      </p:graphicFrame>
      <p:sp>
        <p:nvSpPr>
          <p:cNvPr id="126993" name="Rectangle 17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6992" name="Object 16"/>
          <p:cNvGraphicFramePr>
            <a:graphicFrameLocks noChangeAspect="1"/>
          </p:cNvGraphicFramePr>
          <p:nvPr/>
        </p:nvGraphicFramePr>
        <p:xfrm>
          <a:off x="4343400" y="4953000"/>
          <a:ext cx="1981200" cy="1409700"/>
        </p:xfrm>
        <a:graphic>
          <a:graphicData uri="http://schemas.openxmlformats.org/presentationml/2006/ole">
            <p:oleObj spid="_x0000_s126992" name="Формула" r:id="rId5" imgW="698197" imgH="495085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0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3. Через значение сопротивления взаимоиндукции, можно определить </a:t>
            </a:r>
          </a:p>
          <a:p>
            <a:pPr>
              <a:buFontTx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- </a:t>
            </a:r>
            <a:r>
              <a:rPr lang="ru-RU">
                <a:solidFill>
                  <a:srgbClr val="FF0000"/>
                </a:solidFill>
                <a:effectLst/>
              </a:rPr>
              <a:t>индуктивное сопротивление рассеяния обмотки статора</a:t>
            </a:r>
          </a:p>
          <a:p>
            <a:pPr>
              <a:buFontTx/>
              <a:buChar char="-"/>
            </a:pPr>
            <a:endParaRPr lang="ru-RU">
              <a:solidFill>
                <a:srgbClr val="FF0000"/>
              </a:solidFill>
              <a:effectLst/>
            </a:endParaRPr>
          </a:p>
          <a:p>
            <a:pPr>
              <a:buFontTx/>
              <a:buChar char="-"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- </a:t>
            </a:r>
            <a:r>
              <a:rPr lang="ru-RU">
                <a:solidFill>
                  <a:srgbClr val="FF0000"/>
                </a:solidFill>
                <a:effectLst/>
              </a:rPr>
              <a:t>индуктивное сопротивление обмотки возбуждения.</a:t>
            </a: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FF0000"/>
              </a:solidFill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FF0000"/>
              </a:solidFill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51" name="Object 15"/>
          <p:cNvGraphicFramePr>
            <a:graphicFrameLocks noChangeAspect="1"/>
          </p:cNvGraphicFramePr>
          <p:nvPr/>
        </p:nvGraphicFramePr>
        <p:xfrm>
          <a:off x="3048000" y="2057400"/>
          <a:ext cx="3810000" cy="793750"/>
        </p:xfrm>
        <a:graphic>
          <a:graphicData uri="http://schemas.openxmlformats.org/presentationml/2006/ole">
            <p:oleObj spid="_x0000_s39951" name="Формула" r:id="rId3" imgW="1143000" imgH="241300" progId="Equation.3">
              <p:embed/>
            </p:oleObj>
          </a:graphicData>
        </a:graphic>
      </p:graphicFrame>
      <p:sp>
        <p:nvSpPr>
          <p:cNvPr id="39954" name="Rectangle 18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53" name="Object 17"/>
          <p:cNvGraphicFramePr>
            <a:graphicFrameLocks noChangeAspect="1"/>
          </p:cNvGraphicFramePr>
          <p:nvPr/>
        </p:nvGraphicFramePr>
        <p:xfrm>
          <a:off x="3124200" y="4038600"/>
          <a:ext cx="3200400" cy="1628775"/>
        </p:xfrm>
        <a:graphic>
          <a:graphicData uri="http://schemas.openxmlformats.org/presentationml/2006/ole">
            <p:oleObj spid="_x0000_s39953" name="Формула" r:id="rId4" imgW="1104900" imgH="558800" progId="Equation.3">
              <p:embed/>
            </p:oleObj>
          </a:graphicData>
        </a:graphic>
      </p:graphicFrame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0" y="33099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906000" cy="6858000"/>
          </a:xfrm>
        </p:spPr>
        <p:txBody>
          <a:bodyPr/>
          <a:lstStyle/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4. </a:t>
            </a:r>
            <a:r>
              <a:rPr lang="ru-RU">
                <a:solidFill>
                  <a:srgbClr val="FF0000"/>
                </a:solidFill>
                <a:effectLst/>
              </a:rPr>
              <a:t>Если активные сопротивления обмоток статора и ОВ</a:t>
            </a:r>
            <a:r>
              <a:rPr lang="ru-RU">
                <a:solidFill>
                  <a:srgbClr val="000000"/>
                </a:solidFill>
                <a:effectLst/>
              </a:rPr>
              <a:t> синхронной машины даны при температуре, отличной от рабочей, то при расчете токов КЗ эти сопротивления следует привести к рабочей используя выражение</a:t>
            </a:r>
          </a:p>
          <a:p>
            <a:pPr algn="just"/>
            <a:endParaRPr lang="ru-RU">
              <a:solidFill>
                <a:srgbClr val="000000"/>
              </a:solidFill>
              <a:effectLst/>
            </a:endParaRPr>
          </a:p>
          <a:p>
            <a:pPr algn="just"/>
            <a:endParaRPr lang="ru-RU">
              <a:solidFill>
                <a:srgbClr val="000000"/>
              </a:solidFill>
              <a:effectLst/>
            </a:endParaRPr>
          </a:p>
          <a:p>
            <a:pPr algn="just"/>
            <a:endParaRPr lang="ru-RU">
              <a:solidFill>
                <a:srgbClr val="000000"/>
              </a:solidFill>
              <a:effectLst/>
            </a:endParaRP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где                      - рабочая температура обмотки</a:t>
            </a:r>
          </a:p>
          <a:p>
            <a:pPr algn="just"/>
            <a:endParaRPr lang="ru-RU">
              <a:solidFill>
                <a:srgbClr val="000000"/>
              </a:solidFill>
              <a:effectLst/>
            </a:endParaRP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                        - температура, при которой дано сопротивление обмотки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  <p:sp>
        <p:nvSpPr>
          <p:cNvPr id="129031" name="Rectangle 7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9030" name="Object 6"/>
          <p:cNvGraphicFramePr>
            <a:graphicFrameLocks noChangeAspect="1"/>
          </p:cNvGraphicFramePr>
          <p:nvPr/>
        </p:nvGraphicFramePr>
        <p:xfrm>
          <a:off x="2590800" y="2057400"/>
          <a:ext cx="4191000" cy="1485900"/>
        </p:xfrm>
        <a:graphic>
          <a:graphicData uri="http://schemas.openxmlformats.org/presentationml/2006/ole">
            <p:oleObj spid="_x0000_s129030" name="Формула" r:id="rId3" imgW="1473200" imgH="520700" progId="Equation.3">
              <p:embed/>
            </p:oleObj>
          </a:graphicData>
        </a:graphic>
      </p:graphicFrame>
      <p:sp>
        <p:nvSpPr>
          <p:cNvPr id="129033" name="Rectangle 9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9032" name="Object 8"/>
          <p:cNvGraphicFramePr>
            <a:graphicFrameLocks noChangeAspect="1"/>
          </p:cNvGraphicFramePr>
          <p:nvPr/>
        </p:nvGraphicFramePr>
        <p:xfrm>
          <a:off x="838200" y="3759200"/>
          <a:ext cx="2057400" cy="736600"/>
        </p:xfrm>
        <a:graphic>
          <a:graphicData uri="http://schemas.openxmlformats.org/presentationml/2006/ole">
            <p:oleObj spid="_x0000_s129032" name="Формула" r:id="rId4" imgW="774364" imgH="279279" progId="Equation.3">
              <p:embed/>
            </p:oleObj>
          </a:graphicData>
        </a:graphic>
      </p:graphicFrame>
      <p:sp>
        <p:nvSpPr>
          <p:cNvPr id="129035" name="Rectangle 11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9034" name="Object 10"/>
          <p:cNvGraphicFramePr>
            <a:graphicFrameLocks noChangeAspect="1"/>
          </p:cNvGraphicFramePr>
          <p:nvPr/>
        </p:nvGraphicFramePr>
        <p:xfrm>
          <a:off x="304800" y="4953000"/>
          <a:ext cx="1981200" cy="627063"/>
        </p:xfrm>
        <a:graphic>
          <a:graphicData uri="http://schemas.openxmlformats.org/presentationml/2006/ole">
            <p:oleObj spid="_x0000_s129034" name="Формула" r:id="rId5" imgW="748975" imgH="241195" progId="Equation.3">
              <p:embed/>
            </p:oleObj>
          </a:graphicData>
        </a:graphic>
      </p:graphicFrame>
      <p:sp>
        <p:nvSpPr>
          <p:cNvPr id="129037" name="Rectangle 13"/>
          <p:cNvSpPr>
            <a:spLocks noChangeArrowheads="1"/>
          </p:cNvSpPr>
          <p:nvPr/>
        </p:nvSpPr>
        <p:spPr bwMode="auto">
          <a:xfrm>
            <a:off x="0" y="33099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9036" name="Object 12"/>
          <p:cNvGraphicFramePr>
            <a:graphicFrameLocks noChangeAspect="1"/>
          </p:cNvGraphicFramePr>
          <p:nvPr/>
        </p:nvGraphicFramePr>
        <p:xfrm>
          <a:off x="0" y="3309938"/>
          <a:ext cx="752475" cy="238125"/>
        </p:xfrm>
        <a:graphic>
          <a:graphicData uri="http://schemas.openxmlformats.org/presentationml/2006/ole">
            <p:oleObj spid="_x0000_s129036" name="Формула" r:id="rId6" imgW="748975" imgH="241195" progId="Equation.3">
              <p:embed/>
            </p:oleObj>
          </a:graphicData>
        </a:graphic>
      </p:graphicFrame>
      <p:sp>
        <p:nvSpPr>
          <p:cNvPr id="129039" name="Rectangle 15"/>
          <p:cNvSpPr>
            <a:spLocks noChangeArrowheads="1"/>
          </p:cNvSpPr>
          <p:nvPr/>
        </p:nvSpPr>
        <p:spPr bwMode="auto">
          <a:xfrm>
            <a:off x="0" y="33099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9038" name="Object 14"/>
          <p:cNvGraphicFramePr>
            <a:graphicFrameLocks noChangeAspect="1"/>
          </p:cNvGraphicFramePr>
          <p:nvPr/>
        </p:nvGraphicFramePr>
        <p:xfrm>
          <a:off x="0" y="3309938"/>
          <a:ext cx="752475" cy="238125"/>
        </p:xfrm>
        <a:graphic>
          <a:graphicData uri="http://schemas.openxmlformats.org/presentationml/2006/ole">
            <p:oleObj spid="_x0000_s129038" name="Формула" r:id="rId7" imgW="748975" imgH="241195" progId="Equation.3">
              <p:embed/>
            </p:oleObj>
          </a:graphicData>
        </a:graphic>
      </p:graphicFrame>
      <p:sp>
        <p:nvSpPr>
          <p:cNvPr id="129041" name="Rectangle 17"/>
          <p:cNvSpPr>
            <a:spLocks noChangeArrowheads="1"/>
          </p:cNvSpPr>
          <p:nvPr/>
        </p:nvSpPr>
        <p:spPr bwMode="auto">
          <a:xfrm>
            <a:off x="0" y="33099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9040" name="Object 16"/>
          <p:cNvGraphicFramePr>
            <a:graphicFrameLocks noChangeAspect="1"/>
          </p:cNvGraphicFramePr>
          <p:nvPr/>
        </p:nvGraphicFramePr>
        <p:xfrm>
          <a:off x="0" y="3309938"/>
          <a:ext cx="752475" cy="238125"/>
        </p:xfrm>
        <a:graphic>
          <a:graphicData uri="http://schemas.openxmlformats.org/presentationml/2006/ole">
            <p:oleObj spid="_x0000_s129040" name="Формула" r:id="rId8" imgW="748975" imgH="241195" progId="Equation.3">
              <p:embed/>
            </p:oleObj>
          </a:graphicData>
        </a:graphic>
      </p:graphicFrame>
      <p:sp>
        <p:nvSpPr>
          <p:cNvPr id="129043" name="Rectangle 19"/>
          <p:cNvSpPr>
            <a:spLocks noChangeArrowheads="1"/>
          </p:cNvSpPr>
          <p:nvPr/>
        </p:nvSpPr>
        <p:spPr bwMode="auto">
          <a:xfrm>
            <a:off x="0" y="33099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9042" name="Object 18"/>
          <p:cNvGraphicFramePr>
            <a:graphicFrameLocks noChangeAspect="1"/>
          </p:cNvGraphicFramePr>
          <p:nvPr/>
        </p:nvGraphicFramePr>
        <p:xfrm>
          <a:off x="0" y="3309938"/>
          <a:ext cx="752475" cy="238125"/>
        </p:xfrm>
        <a:graphic>
          <a:graphicData uri="http://schemas.openxmlformats.org/presentationml/2006/ole">
            <p:oleObj spid="_x0000_s129042" name="Формула" r:id="rId9" imgW="748975" imgH="241195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rgbClr val="FFFF99"/>
          </a:solidFill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5.    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Е</a:t>
            </a:r>
            <a:r>
              <a:rPr lang="ru-RU">
                <a:solidFill>
                  <a:srgbClr val="000000"/>
                </a:solidFill>
                <a:effectLst/>
              </a:rPr>
              <a:t>сли нет данных об </a:t>
            </a:r>
            <a:r>
              <a:rPr lang="ru-RU">
                <a:solidFill>
                  <a:srgbClr val="FF0000"/>
                </a:solidFill>
                <a:effectLst/>
              </a:rPr>
              <a:t>активном сопротивлении</a:t>
            </a:r>
            <a:r>
              <a:rPr lang="ru-RU">
                <a:solidFill>
                  <a:srgbClr val="000000"/>
                </a:solidFill>
                <a:effectLst/>
              </a:rPr>
              <a:t> обмотки статора синхронной машины, следует определять в относительных единицах при номинальных условиях по формуле</a:t>
            </a: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buFont typeface="Wingdings" pitchFamily="2" charset="2"/>
              <a:buNone/>
            </a:pPr>
            <a:r>
              <a:rPr lang="ru-RU">
                <a:effectLst/>
              </a:rPr>
              <a:t>   </a:t>
            </a:r>
            <a:r>
              <a:rPr lang="ru-RU">
                <a:solidFill>
                  <a:srgbClr val="000000"/>
                </a:solidFill>
                <a:effectLst/>
              </a:rPr>
              <a:t>где          - сопротивление обратной последовательности в относительных единицах при номинальных условиях;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       - постоянная времени при трехфазном КЗ на выводах машины, с.</a:t>
            </a: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2107" name="Rectangle 11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2106" name="Object 10"/>
          <p:cNvGraphicFramePr>
            <a:graphicFrameLocks noChangeAspect="1"/>
          </p:cNvGraphicFramePr>
          <p:nvPr/>
        </p:nvGraphicFramePr>
        <p:xfrm>
          <a:off x="2895600" y="2286000"/>
          <a:ext cx="3810000" cy="1555750"/>
        </p:xfrm>
        <a:graphic>
          <a:graphicData uri="http://schemas.openxmlformats.org/presentationml/2006/ole">
            <p:oleObj spid="_x0000_s132106" name="Формула" r:id="rId3" imgW="1307532" imgH="533169" progId="Equation.3">
              <p:embed/>
            </p:oleObj>
          </a:graphicData>
        </a:graphic>
      </p:graphicFrame>
      <p:sp>
        <p:nvSpPr>
          <p:cNvPr id="132109" name="Rectangle 1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2108" name="Object 12"/>
          <p:cNvGraphicFramePr>
            <a:graphicFrameLocks noChangeAspect="1"/>
          </p:cNvGraphicFramePr>
          <p:nvPr/>
        </p:nvGraphicFramePr>
        <p:xfrm>
          <a:off x="2743200" y="3657600"/>
          <a:ext cx="1600200" cy="666750"/>
        </p:xfrm>
        <a:graphic>
          <a:graphicData uri="http://schemas.openxmlformats.org/presentationml/2006/ole">
            <p:oleObj spid="_x0000_s132108" name="Формула" r:id="rId4" imgW="571252" imgH="241195" progId="Equation.3">
              <p:embed/>
            </p:oleObj>
          </a:graphicData>
        </a:graphic>
      </p:graphicFrame>
      <p:sp>
        <p:nvSpPr>
          <p:cNvPr id="132111" name="Rectangle 1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2110" name="Object 14"/>
          <p:cNvGraphicFramePr>
            <a:graphicFrameLocks noChangeAspect="1"/>
          </p:cNvGraphicFramePr>
          <p:nvPr/>
        </p:nvGraphicFramePr>
        <p:xfrm>
          <a:off x="381000" y="5156200"/>
          <a:ext cx="914400" cy="863600"/>
        </p:xfrm>
        <a:graphic>
          <a:graphicData uri="http://schemas.openxmlformats.org/presentationml/2006/ole">
            <p:oleObj spid="_x0000_s132110" name="Формула" r:id="rId5" imgW="355446" imgH="33005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6 .</a:t>
            </a:r>
            <a:r>
              <a:rPr lang="ru-RU"/>
              <a:t> </a:t>
            </a:r>
            <a:r>
              <a:rPr lang="ru-RU">
                <a:solidFill>
                  <a:srgbClr val="000000"/>
                </a:solidFill>
                <a:effectLst/>
              </a:rPr>
              <a:t>При расчете токов КЗ с учетом переходных процессов в синхронной машине </a:t>
            </a:r>
            <a:r>
              <a:rPr lang="ru-RU">
                <a:solidFill>
                  <a:srgbClr val="FF0000"/>
                </a:solidFill>
                <a:effectLst/>
              </a:rPr>
              <a:t>активное сопротивление ОВ </a:t>
            </a:r>
            <a:r>
              <a:rPr lang="ru-RU">
                <a:solidFill>
                  <a:srgbClr val="000000"/>
                </a:solidFill>
                <a:effectLst/>
              </a:rPr>
              <a:t>следует приводить к обмотке статора.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Приведенное сопротивление в относительных единицах при номинальных условиях машины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4148" name="Object 4"/>
          <p:cNvGraphicFramePr>
            <a:graphicFrameLocks noChangeAspect="1"/>
          </p:cNvGraphicFramePr>
          <p:nvPr/>
        </p:nvGraphicFramePr>
        <p:xfrm>
          <a:off x="1752600" y="3276600"/>
          <a:ext cx="6324600" cy="1809750"/>
        </p:xfrm>
        <a:graphic>
          <a:graphicData uri="http://schemas.openxmlformats.org/presentationml/2006/ole">
            <p:oleObj spid="_x0000_s134148" name="Формула" r:id="rId3" imgW="2362200" imgH="67310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где  -              ток возбуждения машины при ее работе в режиме холостого хода с номинальным напряжением, кА;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      - номинальная мощность машины, </a:t>
            </a:r>
            <a:r>
              <a:rPr lang="en-US">
                <a:solidFill>
                  <a:srgbClr val="000000"/>
                </a:solidFill>
                <a:effectLst/>
              </a:rPr>
              <a:t>MB</a:t>
            </a:r>
            <a:r>
              <a:rPr lang="en-US">
                <a:solidFill>
                  <a:srgbClr val="000000"/>
                </a:solidFill>
                <a:effectLst/>
                <a:sym typeface="Symbol" pitchFamily="18" charset="2"/>
              </a:rPr>
              <a:t></a:t>
            </a:r>
            <a:r>
              <a:rPr lang="ru-RU">
                <a:solidFill>
                  <a:srgbClr val="000000"/>
                </a:solidFill>
                <a:effectLst/>
              </a:rPr>
              <a:t>А.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5172" name="Object 4"/>
          <p:cNvGraphicFramePr>
            <a:graphicFrameLocks noChangeAspect="1"/>
          </p:cNvGraphicFramePr>
          <p:nvPr/>
        </p:nvGraphicFramePr>
        <p:xfrm>
          <a:off x="1600200" y="-65088"/>
          <a:ext cx="990600" cy="750888"/>
        </p:xfrm>
        <a:graphic>
          <a:graphicData uri="http://schemas.openxmlformats.org/presentationml/2006/ole">
            <p:oleObj spid="_x0000_s135172" name="Формула" r:id="rId3" imgW="317225" imgH="241091" progId="Equation.3">
              <p:embed/>
            </p:oleObj>
          </a:graphicData>
        </a:graphic>
      </p:graphicFrame>
      <p:sp>
        <p:nvSpPr>
          <p:cNvPr id="135175" name="Rectangle 7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5174" name="Object 6"/>
          <p:cNvGraphicFramePr>
            <a:graphicFrameLocks noChangeAspect="1"/>
          </p:cNvGraphicFramePr>
          <p:nvPr/>
        </p:nvGraphicFramePr>
        <p:xfrm>
          <a:off x="228600" y="1447800"/>
          <a:ext cx="1143000" cy="696913"/>
        </p:xfrm>
        <a:graphic>
          <a:graphicData uri="http://schemas.openxmlformats.org/presentationml/2006/ole">
            <p:oleObj spid="_x0000_s135174" name="Формула" r:id="rId4" imgW="393529" imgH="241195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906000" cy="1295400"/>
          </a:xfrm>
          <a:solidFill>
            <a:schemeClr val="accent1"/>
          </a:solidFill>
        </p:spPr>
        <p:txBody>
          <a:bodyPr/>
          <a:lstStyle/>
          <a:p>
            <a:r>
              <a:rPr lang="en-US" sz="4000" b="0" dirty="0" smtClean="0">
                <a:solidFill>
                  <a:srgbClr val="000000"/>
                </a:solidFill>
                <a:effectLst/>
              </a:rPr>
              <a:t>4</a:t>
            </a:r>
            <a:r>
              <a:rPr lang="ru-RU" sz="4000" b="0" dirty="0" smtClean="0">
                <a:solidFill>
                  <a:srgbClr val="000000"/>
                </a:solidFill>
                <a:effectLst/>
              </a:rPr>
              <a:t>.3 </a:t>
            </a:r>
            <a:r>
              <a:rPr lang="ru-RU" b="0" dirty="0">
                <a:solidFill>
                  <a:srgbClr val="000000"/>
                </a:solidFill>
                <a:effectLst/>
              </a:rPr>
              <a:t>Влияние и учет нагрузки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906000" cy="5257800"/>
          </a:xfrm>
          <a:solidFill>
            <a:schemeClr val="tx2"/>
          </a:solidFill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В установившемся режиме КЗ нагрузка может существенно изменить величины и распределение токов в схеме.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В нагрузочном режиме генератор имеет большее возбуждение, чем на холостом ходу и влияние нагрузки проявляется именно в этом случае.</a:t>
            </a:r>
            <a:r>
              <a:rPr lang="ru-RU"/>
              <a:t> </a:t>
            </a:r>
          </a:p>
          <a:p>
            <a:pPr algn="just">
              <a:buFont typeface="Wingdings" pitchFamily="2" charset="2"/>
              <a:buNone/>
            </a:pPr>
            <a:endParaRPr lang="ru-RU"/>
          </a:p>
          <a:p>
            <a:pPr algn="just">
              <a:buFont typeface="Wingdings" pitchFamily="2" charset="2"/>
              <a:buNone/>
            </a:pPr>
            <a:endParaRPr lang="ru-RU"/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6202" name="Rectangle 10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6204" name="Rectangle 1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6206" name="Rectangle 1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619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619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61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5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220" name="Object 4"/>
          <p:cNvGraphicFramePr>
            <a:graphicFrameLocks noChangeAspect="1"/>
          </p:cNvGraphicFramePr>
          <p:nvPr/>
        </p:nvGraphicFramePr>
        <p:xfrm>
          <a:off x="133350" y="0"/>
          <a:ext cx="4057650" cy="4648200"/>
        </p:xfrm>
        <a:graphic>
          <a:graphicData uri="http://schemas.openxmlformats.org/presentationml/2006/ole">
            <p:oleObj spid="_x0000_s137220" name="Visio" r:id="rId3" imgW="1285161" imgH="1473756" progId="Visio.Drawing.6">
              <p:embed/>
            </p:oleObj>
          </a:graphicData>
        </a:graphic>
      </p:graphicFrame>
      <p:sp>
        <p:nvSpPr>
          <p:cNvPr id="137221" name="Rectangle 5"/>
          <p:cNvSpPr>
            <a:spLocks noChangeArrowheads="1"/>
          </p:cNvSpPr>
          <p:nvPr/>
        </p:nvSpPr>
        <p:spPr bwMode="auto">
          <a:xfrm>
            <a:off x="4038600" y="1816100"/>
            <a:ext cx="5867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>
                <a:solidFill>
                  <a:srgbClr val="000000"/>
                </a:solidFill>
              </a:rPr>
              <a:t>В режиме КЗ нагрузка шунтирует поврежденную</a:t>
            </a:r>
          </a:p>
          <a:p>
            <a:r>
              <a:rPr lang="ru-RU" sz="2000">
                <a:solidFill>
                  <a:srgbClr val="000000"/>
                </a:solidFill>
              </a:rPr>
              <a:t> ветвь и уменьшает внешнее сопротивление </a:t>
            </a:r>
          </a:p>
          <a:p>
            <a:r>
              <a:rPr lang="ru-RU" sz="2000">
                <a:solidFill>
                  <a:srgbClr val="000000"/>
                </a:solidFill>
              </a:rPr>
              <a:t>цепи статора. </a:t>
            </a:r>
          </a:p>
          <a:p>
            <a:r>
              <a:rPr lang="ru-RU" sz="2000">
                <a:solidFill>
                  <a:srgbClr val="000000"/>
                </a:solidFill>
              </a:rPr>
              <a:t>Это приведет к увеличению тока генератора и уменьшению его напряжения. Соответственно пропорционально этому уменьшится ток в месте короткого замыкания. Если КЗ удаленное, то влияние нагрузки более выраженное. Если КЗ на выводах генератора, то присоединенная нагрузка не играет никакой роли.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Промышленная нагрузка состоит из АД. Для практических расчетов она учитывается некоторой постоянной реактивностью.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</a:t>
            </a:r>
            <a:r>
              <a:rPr lang="ru-RU" sz="2400">
                <a:solidFill>
                  <a:srgbClr val="3333CC"/>
                </a:solidFill>
                <a:effectLst/>
              </a:rPr>
              <a:t>(Зависимость напряжения от скольжения нелинейная, что усложняет точный учет нагрузки и в основном она учитывается приближенно).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Допустим генератор с ЭДС </a:t>
            </a:r>
            <a:r>
              <a:rPr lang="ru-RU">
                <a:solidFill>
                  <a:srgbClr val="FF0000"/>
                </a:solidFill>
                <a:effectLst/>
              </a:rPr>
              <a:t>Е</a:t>
            </a:r>
            <a:r>
              <a:rPr lang="en-US">
                <a:solidFill>
                  <a:srgbClr val="FF0000"/>
                </a:solidFill>
                <a:effectLst/>
              </a:rPr>
              <a:t>q</a:t>
            </a:r>
            <a:r>
              <a:rPr lang="en-US">
                <a:solidFill>
                  <a:srgbClr val="000000"/>
                </a:solidFill>
                <a:effectLst/>
              </a:rPr>
              <a:t> </a:t>
            </a:r>
            <a:r>
              <a:rPr lang="ru-RU">
                <a:solidFill>
                  <a:srgbClr val="000000"/>
                </a:solidFill>
                <a:effectLst/>
              </a:rPr>
              <a:t>работает на некоторую чисто индуктивную цепь с реактивностью </a:t>
            </a:r>
            <a:r>
              <a:rPr lang="ru-RU">
                <a:solidFill>
                  <a:srgbClr val="FF0000"/>
                </a:solidFill>
                <a:effectLst/>
              </a:rPr>
              <a:t>Х</a:t>
            </a:r>
            <a:r>
              <a:rPr lang="ru-RU" sz="2000">
                <a:solidFill>
                  <a:srgbClr val="FF0000"/>
                </a:solidFill>
                <a:effectLst/>
              </a:rPr>
              <a:t>ВН</a:t>
            </a:r>
            <a:r>
              <a:rPr lang="ru-RU">
                <a:solidFill>
                  <a:srgbClr val="000000"/>
                </a:solidFill>
                <a:effectLst/>
              </a:rPr>
              <a:t>. Для определения его напряжения можно воспользоваться выражениями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внешняя характеристика генератора.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ru-RU">
              <a:solidFill>
                <a:srgbClr val="000000"/>
              </a:solidFill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8244" name="Object 4"/>
          <p:cNvGraphicFramePr>
            <a:graphicFrameLocks noChangeAspect="1"/>
          </p:cNvGraphicFramePr>
          <p:nvPr/>
        </p:nvGraphicFramePr>
        <p:xfrm>
          <a:off x="304800" y="4343400"/>
          <a:ext cx="3810000" cy="960438"/>
        </p:xfrm>
        <a:graphic>
          <a:graphicData uri="http://schemas.openxmlformats.org/presentationml/2006/ole">
            <p:oleObj spid="_x0000_s138244" name="Формула" r:id="rId3" imgW="1091726" imgH="279279" progId="Equation.3">
              <p:embed/>
            </p:oleObj>
          </a:graphicData>
        </a:graphic>
      </p:graphicFrame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8246" name="Object 6"/>
          <p:cNvGraphicFramePr>
            <a:graphicFrameLocks noChangeAspect="1"/>
          </p:cNvGraphicFramePr>
          <p:nvPr/>
        </p:nvGraphicFramePr>
        <p:xfrm>
          <a:off x="6705600" y="4267200"/>
          <a:ext cx="2743200" cy="806450"/>
        </p:xfrm>
        <a:graphic>
          <a:graphicData uri="http://schemas.openxmlformats.org/presentationml/2006/ole">
            <p:oleObj spid="_x0000_s138246" name="Формула" r:id="rId4" imgW="812447" imgH="241195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</a:t>
            </a:r>
            <a:r>
              <a:rPr lang="ru-RU">
                <a:solidFill>
                  <a:srgbClr val="000000"/>
                </a:solidFill>
                <a:effectLst/>
              </a:rPr>
              <a:t>Величина нагрузки зависит от параметров генератора, причем влияние коэффициента мощности 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сказывается в скрытом виде, через значение </a:t>
            </a:r>
            <a:r>
              <a:rPr lang="en-US">
                <a:solidFill>
                  <a:srgbClr val="FF0000"/>
                </a:solidFill>
              </a:rPr>
              <a:t>Eq</a:t>
            </a:r>
            <a:r>
              <a:rPr lang="ru-RU">
                <a:solidFill>
                  <a:srgbClr val="000000"/>
                </a:solidFill>
                <a:effectLst/>
              </a:rPr>
              <a:t>. При средних значениях параметров типовых генераторов, работающих с полной нагрузкой при </a:t>
            </a:r>
            <a:r>
              <a:rPr lang="ru-RU">
                <a:solidFill>
                  <a:srgbClr val="FF0000"/>
                </a:solidFill>
              </a:rPr>
              <a:t>со</a:t>
            </a:r>
            <a:r>
              <a:rPr lang="en-US">
                <a:solidFill>
                  <a:srgbClr val="FF0000"/>
                </a:solidFill>
              </a:rPr>
              <a:t>s</a:t>
            </a:r>
            <a:r>
              <a:rPr lang="en-US">
                <a:solidFill>
                  <a:srgbClr val="FF0000"/>
                </a:solidFill>
                <a:sym typeface="Symbol" pitchFamily="18" charset="2"/>
              </a:rPr>
              <a:t></a:t>
            </a:r>
            <a:r>
              <a:rPr lang="ru-RU">
                <a:solidFill>
                  <a:srgbClr val="FF0000"/>
                </a:solidFill>
              </a:rPr>
              <a:t>=08,</a:t>
            </a:r>
            <a:r>
              <a:rPr lang="ru-RU">
                <a:solidFill>
                  <a:srgbClr val="000000"/>
                </a:solidFill>
                <a:effectLst/>
              </a:rPr>
              <a:t> относительная величина реактивности нагрузки после округления результатов составляет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>
                <a:solidFill>
                  <a:srgbClr val="FF0000"/>
                </a:solidFill>
              </a:rPr>
              <a:t>Х</a:t>
            </a:r>
            <a:r>
              <a:rPr lang="ru-RU" sz="2000">
                <a:solidFill>
                  <a:srgbClr val="FF0000"/>
                </a:solidFill>
              </a:rPr>
              <a:t>НАГР</a:t>
            </a:r>
            <a:r>
              <a:rPr lang="ru-RU">
                <a:solidFill>
                  <a:srgbClr val="FF0000"/>
                </a:solidFill>
              </a:rPr>
              <a:t>=1,2.</a:t>
            </a:r>
          </a:p>
        </p:txBody>
      </p:sp>
      <p:sp>
        <p:nvSpPr>
          <p:cNvPr id="139269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9268" name="Object 4"/>
          <p:cNvGraphicFramePr>
            <a:graphicFrameLocks noChangeAspect="1"/>
          </p:cNvGraphicFramePr>
          <p:nvPr/>
        </p:nvGraphicFramePr>
        <p:xfrm>
          <a:off x="2286000" y="1219200"/>
          <a:ext cx="3886200" cy="1344613"/>
        </p:xfrm>
        <a:graphic>
          <a:graphicData uri="http://schemas.openxmlformats.org/presentationml/2006/ole">
            <p:oleObj spid="_x0000_s139268" name="Формула" r:id="rId3" imgW="1511300" imgH="5207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906000" cy="1066800"/>
          </a:xfrm>
          <a:solidFill>
            <a:schemeClr val="accent1"/>
          </a:solidFill>
        </p:spPr>
        <p:txBody>
          <a:bodyPr/>
          <a:lstStyle/>
          <a:p>
            <a:r>
              <a:rPr lang="en-US" sz="4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ru-RU" sz="4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.1 </a:t>
            </a:r>
            <a:r>
              <a:rPr lang="ru-RU" sz="4000" b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Общие сведения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7650" y="1143000"/>
            <a:ext cx="9658350" cy="5715000"/>
          </a:xfrm>
          <a:solidFill>
            <a:schemeClr val="tx2"/>
          </a:solidFill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1600"/>
              <a:t> </a:t>
            </a:r>
            <a:r>
              <a:rPr lang="ru-RU">
                <a:solidFill>
                  <a:srgbClr val="000000"/>
                </a:solidFill>
                <a:effectLst/>
              </a:rPr>
              <a:t>Установившийся режим процесса КЗ это режим,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при котором свободные токи практически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затухли и подъем тока возбуждения под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действием АРВ закончен. </a:t>
            </a:r>
            <a:r>
              <a:rPr lang="ru-RU" sz="1600">
                <a:solidFill>
                  <a:srgbClr val="000000"/>
                </a:solidFill>
                <a:effectLst/>
              </a:rPr>
              <a:t>  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Этот режим наступает через несколько секунд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после возникновения КЗ.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Предполагается, что скорость вращения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генератора сохраняется без изменения.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Следует учитывать влияние каждой комплексной нагрузки, если ток в месте КЗ от той нагрузки составляет </a:t>
            </a:r>
            <a:r>
              <a:rPr lang="ru-RU">
                <a:solidFill>
                  <a:srgbClr val="FF0000"/>
                </a:solidFill>
                <a:effectLst/>
              </a:rPr>
              <a:t>не менее 5 %</a:t>
            </a:r>
            <a:r>
              <a:rPr lang="ru-RU">
                <a:solidFill>
                  <a:srgbClr val="000000"/>
                </a:solidFill>
                <a:effectLst/>
              </a:rPr>
              <a:t> тока в месте КЗ, определенного без учета нагрузки.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Ток КЗ от комплексной нагрузки следует определять как геометрическую сумму токов от отдельных ее элементов.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В приближенных расчетах допускается </a:t>
            </a:r>
            <a:r>
              <a:rPr lang="ru-RU">
                <a:solidFill>
                  <a:srgbClr val="FF0000"/>
                </a:solidFill>
                <a:effectLst/>
              </a:rPr>
              <a:t>эквивалентирование</a:t>
            </a:r>
            <a:r>
              <a:rPr lang="ru-RU">
                <a:solidFill>
                  <a:srgbClr val="000000"/>
                </a:solidFill>
                <a:effectLst/>
              </a:rPr>
              <a:t> комплексной нагрузки с представлением ее в виде </a:t>
            </a:r>
            <a:r>
              <a:rPr lang="ru-RU">
                <a:solidFill>
                  <a:srgbClr val="FF0000"/>
                </a:solidFill>
                <a:effectLst/>
              </a:rPr>
              <a:t>эквивалентной ЭДС и эквивалентного сопротивления.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/>
              <a:t>    </a:t>
            </a:r>
            <a:r>
              <a:rPr lang="ru-RU">
                <a:solidFill>
                  <a:srgbClr val="000000"/>
                </a:solidFill>
                <a:effectLst/>
              </a:rPr>
              <a:t>Эквивалентное сопротивление прямой (обратной) последовательности  в относительных единицах в зависимости от относительного состава потребителей узла при номинальных условиях допускается рассчитывать по формуле</a:t>
            </a: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1316" name="Object 4"/>
          <p:cNvGraphicFramePr>
            <a:graphicFrameLocks noChangeAspect="1"/>
          </p:cNvGraphicFramePr>
          <p:nvPr/>
        </p:nvGraphicFramePr>
        <p:xfrm>
          <a:off x="1600200" y="3200400"/>
          <a:ext cx="6629400" cy="2568575"/>
        </p:xfrm>
        <a:graphic>
          <a:graphicData uri="http://schemas.openxmlformats.org/presentationml/2006/ole">
            <p:oleObj spid="_x0000_s141316" name="Формула" r:id="rId3" imgW="2159000" imgH="838200" progId="Equation.3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</a:t>
            </a:r>
            <a:r>
              <a:rPr lang="en-US" sz="3600">
                <a:solidFill>
                  <a:srgbClr val="3333CC"/>
                </a:solidFill>
                <a:effectLst/>
              </a:rPr>
              <a:t>S</a:t>
            </a:r>
            <a:r>
              <a:rPr lang="en-US" sz="2000">
                <a:solidFill>
                  <a:srgbClr val="3333CC"/>
                </a:solidFill>
                <a:effectLst/>
                <a:sym typeface="Symbol" pitchFamily="18" charset="2"/>
              </a:rPr>
              <a:t></a:t>
            </a:r>
            <a:r>
              <a:rPr lang="ru-RU">
                <a:solidFill>
                  <a:srgbClr val="000000"/>
                </a:solidFill>
                <a:effectLst/>
              </a:rPr>
              <a:t> -суммарная номинальная мощность нагрузки, кВ</a:t>
            </a:r>
            <a:r>
              <a:rPr lang="ru-RU">
                <a:solidFill>
                  <a:srgbClr val="000000"/>
                </a:solidFill>
                <a:effectLst/>
                <a:sym typeface="Symbol" pitchFamily="18" charset="2"/>
              </a:rPr>
              <a:t></a:t>
            </a:r>
            <a:r>
              <a:rPr lang="ru-RU">
                <a:solidFill>
                  <a:srgbClr val="000000"/>
                </a:solidFill>
                <a:effectLst/>
              </a:rPr>
              <a:t>А,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3333CC"/>
                </a:solidFill>
              </a:rPr>
              <a:t> </a:t>
            </a:r>
            <a:r>
              <a:rPr lang="en-US" sz="3600">
                <a:solidFill>
                  <a:srgbClr val="3333CC"/>
                </a:solidFill>
                <a:effectLst/>
              </a:rPr>
              <a:t>S</a:t>
            </a:r>
            <a:r>
              <a:rPr lang="en-US" sz="2400" i="1">
                <a:solidFill>
                  <a:srgbClr val="3333CC"/>
                </a:solidFill>
                <a:effectLst/>
              </a:rPr>
              <a:t>i</a:t>
            </a:r>
            <a:r>
              <a:rPr lang="en-US" sz="2400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>
                <a:solidFill>
                  <a:srgbClr val="000000"/>
                </a:solidFill>
                <a:effectLst/>
              </a:rPr>
              <a:t>полная установленная мощность  </a:t>
            </a:r>
            <a:r>
              <a:rPr lang="en-US" i="1">
                <a:solidFill>
                  <a:srgbClr val="000000"/>
                </a:solidFill>
                <a:effectLst/>
              </a:rPr>
              <a:t>i</a:t>
            </a:r>
            <a:r>
              <a:rPr lang="ru-RU">
                <a:solidFill>
                  <a:srgbClr val="000000"/>
                </a:solidFill>
                <a:effectLst/>
              </a:rPr>
              <a:t>-го потребителя нагрузки, кВ</a:t>
            </a:r>
            <a:r>
              <a:rPr lang="ru-RU">
                <a:solidFill>
                  <a:srgbClr val="000000"/>
                </a:solidFill>
                <a:effectLst/>
                <a:sym typeface="Symbol" pitchFamily="18" charset="2"/>
              </a:rPr>
              <a:t></a:t>
            </a:r>
            <a:r>
              <a:rPr lang="ru-RU">
                <a:solidFill>
                  <a:srgbClr val="000000"/>
                </a:solidFill>
                <a:effectLst/>
              </a:rPr>
              <a:t>А.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Метод расчета тока КЗ от комплексной нагрузки зависит от характера исходной схемы замещения узла и положения точки КЗ.</a:t>
            </a:r>
          </a:p>
        </p:txBody>
      </p:sp>
      <p:sp>
        <p:nvSpPr>
          <p:cNvPr id="142339" name="Rectangle 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64" name="Object 4"/>
          <p:cNvGraphicFramePr>
            <a:graphicFrameLocks noChangeAspect="1"/>
          </p:cNvGraphicFramePr>
          <p:nvPr/>
        </p:nvGraphicFramePr>
        <p:xfrm>
          <a:off x="666750" y="-33338"/>
          <a:ext cx="7202488" cy="6989763"/>
        </p:xfrm>
        <a:graphic>
          <a:graphicData uri="http://schemas.openxmlformats.org/presentationml/2006/ole">
            <p:oleObj spid="_x0000_s143364" name="Visio" r:id="rId3" imgW="4466034" imgH="4334589" progId="Visio.Drawing.6">
              <p:embed/>
            </p:oleObj>
          </a:graphicData>
        </a:graphic>
      </p:graphicFrame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0" y="3992563"/>
            <a:ext cx="2286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>
                <a:solidFill>
                  <a:srgbClr val="0033CC"/>
                </a:solidFill>
              </a:rPr>
              <a:t>радиальная</a:t>
            </a:r>
            <a:r>
              <a:rPr lang="ru-RU" sz="2800">
                <a:solidFill>
                  <a:srgbClr val="000000"/>
                </a:solidFill>
              </a:rPr>
              <a:t> </a:t>
            </a:r>
            <a:endParaRPr lang="ru-RU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/>
              <a:t>   </a:t>
            </a:r>
            <a:r>
              <a:rPr lang="ru-RU">
                <a:solidFill>
                  <a:srgbClr val="000000"/>
                </a:solidFill>
                <a:effectLst/>
              </a:rPr>
              <a:t>При </a:t>
            </a:r>
            <a:r>
              <a:rPr lang="ru-RU">
                <a:solidFill>
                  <a:srgbClr val="FF0000"/>
                </a:solidFill>
                <a:effectLst/>
              </a:rPr>
              <a:t>радиальной расчетной схеме</a:t>
            </a:r>
            <a:r>
              <a:rPr lang="ru-RU">
                <a:solidFill>
                  <a:srgbClr val="000000"/>
                </a:solidFill>
                <a:effectLst/>
              </a:rPr>
              <a:t> допускается не учитывать влияние статических потребителей (преобразователей, электротермических установок и др.).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</a:t>
            </a:r>
            <a:r>
              <a:rPr lang="ru-RU">
                <a:solidFill>
                  <a:srgbClr val="FF0000"/>
                </a:solidFill>
                <a:effectLst/>
              </a:rPr>
              <a:t>Начальное значение периодической</a:t>
            </a:r>
            <a:r>
              <a:rPr lang="ru-RU">
                <a:solidFill>
                  <a:srgbClr val="000000"/>
                </a:solidFill>
                <a:effectLst/>
              </a:rPr>
              <a:t> составляющей тока КЗ, ударный ток, а также периодическую составляющую тока КЗ в произвольный момент времени следует рассчитывать </a:t>
            </a:r>
            <a:r>
              <a:rPr lang="ru-RU">
                <a:solidFill>
                  <a:srgbClr val="FF0000"/>
                </a:solidFill>
                <a:effectLst/>
              </a:rPr>
              <a:t>с учетом подпитки от</a:t>
            </a:r>
            <a:r>
              <a:rPr lang="ru-RU">
                <a:solidFill>
                  <a:srgbClr val="000000"/>
                </a:solidFill>
                <a:effectLst/>
              </a:rPr>
              <a:t> от СД и АД.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ru-RU">
                <a:solidFill>
                  <a:srgbClr val="000000"/>
                </a:solidFill>
                <a:effectLst/>
              </a:rPr>
              <a:t>При КЗ </a:t>
            </a:r>
            <a:r>
              <a:rPr lang="ru-RU">
                <a:solidFill>
                  <a:srgbClr val="FF0000"/>
                </a:solidFill>
                <a:effectLst/>
              </a:rPr>
              <a:t>за общим сопротивлением</a:t>
            </a:r>
            <a:r>
              <a:rPr lang="ru-RU">
                <a:solidFill>
                  <a:srgbClr val="000000"/>
                </a:solidFill>
                <a:effectLst/>
              </a:rPr>
              <a:t> для различных потребителей узла нагрузки начальное значение периодической составляющей тока трехфазного КЗ рекомендуется определять с учетом влияния двигательной и статической нагрузки, используя выражение</a:t>
            </a:r>
          </a:p>
        </p:txBody>
      </p:sp>
      <p:graphicFrame>
        <p:nvGraphicFramePr>
          <p:cNvPr id="14541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7343775" y="2209800"/>
          <a:ext cx="2562225" cy="4495800"/>
        </p:xfrm>
        <a:graphic>
          <a:graphicData uri="http://schemas.openxmlformats.org/presentationml/2006/ole">
            <p:oleObj spid="_x0000_s145412" name="Visio" r:id="rId3" imgW="1153954" imgH="2025729" progId="Visio.Drawing.6">
              <p:embed/>
            </p:oleObj>
          </a:graphicData>
        </a:graphic>
      </p:graphicFrame>
      <p:sp>
        <p:nvSpPr>
          <p:cNvPr id="145416" name="Rectangle 8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5415" name="Object 7"/>
          <p:cNvGraphicFramePr>
            <a:graphicFrameLocks noChangeAspect="1"/>
          </p:cNvGraphicFramePr>
          <p:nvPr/>
        </p:nvGraphicFramePr>
        <p:xfrm>
          <a:off x="609600" y="3352800"/>
          <a:ext cx="4191000" cy="1682750"/>
        </p:xfrm>
        <a:graphic>
          <a:graphicData uri="http://schemas.openxmlformats.org/presentationml/2006/ole">
            <p:oleObj spid="_x0000_s145415" name="Формула" r:id="rId4" imgW="1397000" imgH="558800" progId="Equation.3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ru-RU">
                <a:solidFill>
                  <a:srgbClr val="000000"/>
                </a:solidFill>
                <a:effectLst/>
              </a:rPr>
              <a:t>Действующее значение периодической составляющей тока КЗ в произвольный момент времени с учетом электродвигателей и статической нагрузки узла рекомендуется определять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</a:t>
            </a:r>
            <a:r>
              <a:rPr lang="ru-RU"/>
              <a:t>         </a:t>
            </a:r>
            <a:r>
              <a:rPr lang="ru-RU" i="1">
                <a:solidFill>
                  <a:srgbClr val="000000"/>
                </a:solidFill>
                <a:effectLst/>
              </a:rPr>
              <a:t>-</a:t>
            </a:r>
            <a:r>
              <a:rPr lang="ru-RU">
                <a:solidFill>
                  <a:srgbClr val="000000"/>
                </a:solidFill>
                <a:effectLst/>
              </a:rPr>
              <a:t> суммарный ток статических потребителей до КЗ.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      - периодическая составляющая тока КЗ в произвольный момент времени от электродвигателей, определяется с использованием типовых кривых;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7460" name="Object 4"/>
          <p:cNvGraphicFramePr>
            <a:graphicFrameLocks noChangeAspect="1"/>
          </p:cNvGraphicFramePr>
          <p:nvPr/>
        </p:nvGraphicFramePr>
        <p:xfrm>
          <a:off x="2514600" y="2284413"/>
          <a:ext cx="4267200" cy="938212"/>
        </p:xfrm>
        <a:graphic>
          <a:graphicData uri="http://schemas.openxmlformats.org/presentationml/2006/ole">
            <p:oleObj spid="_x0000_s147460" name="Формула" r:id="rId3" imgW="1346200" imgH="292100" progId="Equation.3">
              <p:embed/>
            </p:oleObj>
          </a:graphicData>
        </a:graphic>
      </p:graphicFrame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7462" name="Object 6"/>
          <p:cNvGraphicFramePr>
            <a:graphicFrameLocks noChangeAspect="1"/>
          </p:cNvGraphicFramePr>
          <p:nvPr/>
        </p:nvGraphicFramePr>
        <p:xfrm>
          <a:off x="180975" y="3124200"/>
          <a:ext cx="809625" cy="838200"/>
        </p:xfrm>
        <a:graphic>
          <a:graphicData uri="http://schemas.openxmlformats.org/presentationml/2006/ole">
            <p:oleObj spid="_x0000_s147462" name="Формула" r:id="rId4" imgW="266584" imgH="279279" progId="Equation.3">
              <p:embed/>
            </p:oleObj>
          </a:graphicData>
        </a:graphic>
      </p:graphicFrame>
      <p:sp>
        <p:nvSpPr>
          <p:cNvPr id="147465" name="Rectangle 9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7464" name="Object 8"/>
          <p:cNvGraphicFramePr>
            <a:graphicFrameLocks noChangeAspect="1"/>
          </p:cNvGraphicFramePr>
          <p:nvPr/>
        </p:nvGraphicFramePr>
        <p:xfrm>
          <a:off x="76200" y="4176713"/>
          <a:ext cx="990600" cy="852487"/>
        </p:xfrm>
        <a:graphic>
          <a:graphicData uri="http://schemas.openxmlformats.org/presentationml/2006/ole">
            <p:oleObj spid="_x0000_s147464" name="Формула" r:id="rId5" imgW="342751" imgH="291973" progId="Equation.3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906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3333CC"/>
                </a:solidFill>
                <a:effectLst/>
              </a:rPr>
              <a:t>КЗ за общим для узла</a:t>
            </a:r>
            <a:r>
              <a:rPr lang="ru-RU">
                <a:solidFill>
                  <a:srgbClr val="000000"/>
                </a:solidFill>
                <a:effectLst/>
              </a:rPr>
              <a:t> </a:t>
            </a:r>
            <a:r>
              <a:rPr lang="ru-RU">
                <a:solidFill>
                  <a:srgbClr val="FF0000"/>
                </a:solidFill>
                <a:effectLst/>
              </a:rPr>
              <a:t>нагрузки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  <a:effectLst/>
              </a:rPr>
              <a:t>и системы сопротивлением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начальное значение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периодической составляющей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тока в точке трехфазного КЗ</a:t>
            </a: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graphicFrame>
        <p:nvGraphicFramePr>
          <p:cNvPr id="14848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867400" y="0"/>
          <a:ext cx="4038600" cy="4017963"/>
        </p:xfrm>
        <a:graphic>
          <a:graphicData uri="http://schemas.openxmlformats.org/presentationml/2006/ole">
            <p:oleObj spid="_x0000_s148484" name="Visio" r:id="rId3" imgW="1910953" imgH="1902143" progId="Visio.Drawing.6">
              <p:embed/>
            </p:oleObj>
          </a:graphicData>
        </a:graphic>
      </p:graphicFrame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0" y="314325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8487" name="Object 7"/>
          <p:cNvGraphicFramePr>
            <a:graphicFrameLocks noChangeAspect="1"/>
          </p:cNvGraphicFramePr>
          <p:nvPr/>
        </p:nvGraphicFramePr>
        <p:xfrm>
          <a:off x="685800" y="4495800"/>
          <a:ext cx="7620000" cy="1839913"/>
        </p:xfrm>
        <a:graphic>
          <a:graphicData uri="http://schemas.openxmlformats.org/presentationml/2006/ole">
            <p:oleObj spid="_x0000_s148487" name="Формула" r:id="rId4" imgW="2311200" imgH="558720" progId="Equation.3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где         и           - ЭДС соответственно системы и узла нагрузки;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- результирующее сопротивление со стороны системы до сборных шин узла (см. рис. </a:t>
            </a:r>
            <a:r>
              <a:rPr lang="ru-RU" i="1">
                <a:solidFill>
                  <a:srgbClr val="000000"/>
                </a:solidFill>
                <a:effectLst/>
              </a:rPr>
              <a:t>5.14</a:t>
            </a:r>
            <a:r>
              <a:rPr lang="ru-RU">
                <a:solidFill>
                  <a:srgbClr val="000000"/>
                </a:solidFill>
                <a:effectLst/>
              </a:rPr>
              <a:t>, </a:t>
            </a:r>
            <a:r>
              <a:rPr lang="ru-RU" i="1">
                <a:solidFill>
                  <a:srgbClr val="000000"/>
                </a:solidFill>
                <a:effectLst/>
              </a:rPr>
              <a:t>г</a:t>
            </a:r>
            <a:r>
              <a:rPr lang="ru-RU">
                <a:solidFill>
                  <a:srgbClr val="000000"/>
                </a:solidFill>
                <a:effectLst/>
              </a:rPr>
              <a:t>);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   - эквивалентное сопротивление нагрузки, включая цепь ее подключения;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- эквивалентное сопротивление элементов, включенных между точкой КЗ и шинами узла нагрузки.</a:t>
            </a:r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/>
        </p:nvGraphicFramePr>
        <p:xfrm>
          <a:off x="685800" y="457200"/>
          <a:ext cx="614363" cy="762000"/>
        </p:xfrm>
        <a:graphic>
          <a:graphicData uri="http://schemas.openxmlformats.org/presentationml/2006/ole">
            <p:oleObj spid="_x0000_s150532" name="Формула" r:id="rId3" imgW="241195" imgH="291973" progId="Equation.3">
              <p:embed/>
            </p:oleObj>
          </a:graphicData>
        </a:graphic>
      </p:graphicFrame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0534" name="Object 6"/>
          <p:cNvGraphicFramePr>
            <a:graphicFrameLocks noChangeAspect="1"/>
          </p:cNvGraphicFramePr>
          <p:nvPr/>
        </p:nvGraphicFramePr>
        <p:xfrm>
          <a:off x="1905000" y="457200"/>
          <a:ext cx="838200" cy="744538"/>
        </p:xfrm>
        <a:graphic>
          <a:graphicData uri="http://schemas.openxmlformats.org/presentationml/2006/ole">
            <p:oleObj spid="_x0000_s150534" name="Формула" r:id="rId4" imgW="330200" imgH="279400" progId="Equation.3">
              <p:embed/>
            </p:oleObj>
          </a:graphicData>
        </a:graphic>
      </p:graphicFrame>
      <p:sp>
        <p:nvSpPr>
          <p:cNvPr id="150537" name="Rectangle 9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0536" name="Object 8"/>
          <p:cNvGraphicFramePr>
            <a:graphicFrameLocks noChangeAspect="1"/>
          </p:cNvGraphicFramePr>
          <p:nvPr/>
        </p:nvGraphicFramePr>
        <p:xfrm>
          <a:off x="0" y="1524000"/>
          <a:ext cx="661988" cy="685800"/>
        </p:xfrm>
        <a:graphic>
          <a:graphicData uri="http://schemas.openxmlformats.org/presentationml/2006/ole">
            <p:oleObj spid="_x0000_s150536" name="Формула" r:id="rId5" imgW="253780" imgH="266469" progId="Equation.3">
              <p:embed/>
            </p:oleObj>
          </a:graphicData>
        </a:graphic>
      </p:graphicFrame>
      <p:sp>
        <p:nvSpPr>
          <p:cNvPr id="150539" name="Rectangle 11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0538" name="Object 10"/>
          <p:cNvGraphicFramePr>
            <a:graphicFrameLocks noChangeAspect="1"/>
          </p:cNvGraphicFramePr>
          <p:nvPr/>
        </p:nvGraphicFramePr>
        <p:xfrm>
          <a:off x="0" y="2667000"/>
          <a:ext cx="762000" cy="592138"/>
        </p:xfrm>
        <a:graphic>
          <a:graphicData uri="http://schemas.openxmlformats.org/presentationml/2006/ole">
            <p:oleObj spid="_x0000_s150538" name="Формула" r:id="rId6" imgW="342603" imgH="266469" progId="Equation.3">
              <p:embed/>
            </p:oleObj>
          </a:graphicData>
        </a:graphic>
      </p:graphicFrame>
      <p:sp>
        <p:nvSpPr>
          <p:cNvPr id="150541" name="Rectangle 1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0540" name="Object 12"/>
          <p:cNvGraphicFramePr>
            <a:graphicFrameLocks noChangeAspect="1"/>
          </p:cNvGraphicFramePr>
          <p:nvPr/>
        </p:nvGraphicFramePr>
        <p:xfrm>
          <a:off x="0" y="3657600"/>
          <a:ext cx="685800" cy="685800"/>
        </p:xfrm>
        <a:graphic>
          <a:graphicData uri="http://schemas.openxmlformats.org/presentationml/2006/ole">
            <p:oleObj spid="_x0000_s150540" name="Формула" r:id="rId7" imgW="266353" imgH="266353" progId="Equation.3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</a:t>
            </a:r>
            <a:r>
              <a:rPr lang="ru-RU">
                <a:solidFill>
                  <a:srgbClr val="000000"/>
                </a:solidFill>
                <a:effectLst/>
              </a:rPr>
              <a:t>Начальное значение периодической составляющей тока КЗ от узла нагрузки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                        напряжение в точке </a:t>
            </a:r>
            <a:r>
              <a:rPr lang="ru-RU" b="1" i="1">
                <a:solidFill>
                  <a:srgbClr val="000000"/>
                </a:solidFill>
                <a:effectLst/>
              </a:rPr>
              <a:t>М</a:t>
            </a:r>
            <a:r>
              <a: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buFont typeface="Wingdings" pitchFamily="2" charset="2"/>
              <a:buNone/>
            </a:pPr>
            <a:endParaRPr lang="ru-RU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Значение периодической составляющей тока КЗ в произвольный момент времени от узла нагрузки следует рассчитывать с учетом влияния электродвигателей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0" y="31575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1556" name="Object 4"/>
          <p:cNvGraphicFramePr>
            <a:graphicFrameLocks noChangeAspect="1"/>
          </p:cNvGraphicFramePr>
          <p:nvPr/>
        </p:nvGraphicFramePr>
        <p:xfrm>
          <a:off x="2362200" y="1295400"/>
          <a:ext cx="3810000" cy="1316038"/>
        </p:xfrm>
        <a:graphic>
          <a:graphicData uri="http://schemas.openxmlformats.org/presentationml/2006/ole">
            <p:oleObj spid="_x0000_s151556" name="Формула" r:id="rId3" imgW="1574117" imgH="545863" progId="Equation.3">
              <p:embed/>
            </p:oleObj>
          </a:graphicData>
        </a:graphic>
      </p:graphicFrame>
      <p:sp>
        <p:nvSpPr>
          <p:cNvPr id="151559" name="Rectangle 7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1558" name="Object 6"/>
          <p:cNvGraphicFramePr>
            <a:graphicFrameLocks noChangeAspect="1"/>
          </p:cNvGraphicFramePr>
          <p:nvPr/>
        </p:nvGraphicFramePr>
        <p:xfrm>
          <a:off x="0" y="2743200"/>
          <a:ext cx="2743200" cy="752475"/>
        </p:xfrm>
        <a:graphic>
          <a:graphicData uri="http://schemas.openxmlformats.org/presentationml/2006/ole">
            <p:oleObj spid="_x0000_s151558" name="Формула" r:id="rId4" imgW="1079032" imgH="291973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906000" cy="6858000"/>
          </a:xfrm>
        </p:spPr>
        <p:txBody>
          <a:bodyPr/>
          <a:lstStyle/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Такое определение является условным  в системе с несколькими генераторами. </a:t>
            </a: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В такой системе могут возникнуть качания генераторов (по частоте), выпадение их из синхронизма и переход в асинхронный режим.</a:t>
            </a:r>
            <a:r>
              <a:rPr lang="ru-RU"/>
              <a:t> </a:t>
            </a: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При приближении КЗ к выводам генератора</a:t>
            </a: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размагничивающее действие реакции якоря приводит к снижению напряжения генератора, которое зависит от его параметров и удаленности КЗ. При наличии АРВ напряжение восстанавливается, при отсутствии АРВ не восстанавливается.</a:t>
            </a:r>
          </a:p>
          <a:p>
            <a:pPr algn="just"/>
            <a:r>
              <a:rPr lang="ru-RU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В системе с несколькими генераторами расчет установившегося режима необходимо выполнять, принимая для каждого либо режим предельного возбуждения, либо режим нормального напряжения. Затем делать проверку выбранного режима. Проверка состоит в сравнении найденных токов генераторов с их критическими токами.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79438" y="304800"/>
            <a:ext cx="92311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3600" dirty="0" smtClean="0">
                <a:solidFill>
                  <a:srgbClr val="000000"/>
                </a:solidFill>
              </a:rPr>
              <a:t>4</a:t>
            </a:r>
            <a:r>
              <a:rPr lang="ru-RU" sz="3600" dirty="0" smtClean="0">
                <a:solidFill>
                  <a:srgbClr val="000000"/>
                </a:solidFill>
              </a:rPr>
              <a:t>.4 </a:t>
            </a:r>
            <a:r>
              <a:rPr lang="ru-RU" sz="3600" dirty="0">
                <a:solidFill>
                  <a:srgbClr val="000000"/>
                </a:solidFill>
              </a:rPr>
              <a:t>Установившийся режим при наличии АРВ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  </a:t>
            </a:r>
            <a:r>
              <a:rPr lang="ru-RU" sz="2800">
                <a:solidFill>
                  <a:srgbClr val="FF0000"/>
                </a:solidFill>
                <a:effectLst/>
              </a:rPr>
              <a:t>Для режима предельного возбуждения</a:t>
            </a:r>
            <a:r>
              <a:rPr lang="ru-RU" sz="2800">
                <a:solidFill>
                  <a:srgbClr val="000000"/>
                </a:solidFill>
                <a:effectLst/>
              </a:rPr>
              <a:t> должно соблюдаться условие </a:t>
            </a:r>
            <a:r>
              <a:rPr lang="en-US" sz="2800">
                <a:solidFill>
                  <a:srgbClr val="000000"/>
                </a:solidFill>
                <a:effectLst/>
              </a:rPr>
              <a:t>I</a:t>
            </a:r>
            <a:r>
              <a:rPr lang="en-US" sz="2800">
                <a:solidFill>
                  <a:srgbClr val="000000"/>
                </a:solidFill>
                <a:effectLst/>
                <a:sym typeface="Symbol" pitchFamily="18" charset="2"/>
              </a:rPr>
              <a:t></a:t>
            </a:r>
            <a:r>
              <a:rPr lang="en-US" sz="2800">
                <a:solidFill>
                  <a:srgbClr val="000000"/>
                </a:solidFill>
                <a:effectLst/>
              </a:rPr>
              <a:t>I</a:t>
            </a:r>
            <a:r>
              <a:rPr lang="ru-RU" sz="2000">
                <a:solidFill>
                  <a:srgbClr val="000000"/>
                </a:solidFill>
                <a:effectLst/>
              </a:rPr>
              <a:t>КР</a:t>
            </a:r>
            <a:r>
              <a:rPr lang="ru-RU" sz="2800">
                <a:solidFill>
                  <a:srgbClr val="000000"/>
                </a:solidFill>
                <a:effectLst/>
              </a:rPr>
              <a:t> или </a:t>
            </a:r>
            <a:r>
              <a:rPr lang="en-US" sz="2800">
                <a:solidFill>
                  <a:srgbClr val="000000"/>
                </a:solidFill>
                <a:effectLst/>
              </a:rPr>
              <a:t>U</a:t>
            </a:r>
            <a:r>
              <a:rPr lang="en-US" sz="2800">
                <a:solidFill>
                  <a:srgbClr val="000000"/>
                </a:solidFill>
                <a:effectLst/>
                <a:sym typeface="Symbol" pitchFamily="18" charset="2"/>
              </a:rPr>
              <a:t></a:t>
            </a:r>
            <a:r>
              <a:rPr lang="en-US" sz="2800">
                <a:solidFill>
                  <a:srgbClr val="000000"/>
                </a:solidFill>
                <a:effectLst/>
              </a:rPr>
              <a:t>U</a:t>
            </a:r>
            <a:r>
              <a:rPr lang="ru-RU" sz="2000">
                <a:solidFill>
                  <a:srgbClr val="000000"/>
                </a:solidFill>
                <a:effectLst/>
              </a:rPr>
              <a:t>Н</a:t>
            </a:r>
            <a:r>
              <a:rPr lang="ru-RU" sz="2800">
                <a:solidFill>
                  <a:srgbClr val="000000"/>
                </a:solidFill>
                <a:effectLst/>
              </a:rPr>
              <a:t>. Для режима нормального напряжения </a:t>
            </a:r>
            <a:r>
              <a:rPr lang="en-US" sz="2800">
                <a:solidFill>
                  <a:srgbClr val="000000"/>
                </a:solidFill>
                <a:effectLst/>
              </a:rPr>
              <a:t>I</a:t>
            </a:r>
            <a:r>
              <a:rPr lang="en-US" sz="2800">
                <a:solidFill>
                  <a:srgbClr val="000000"/>
                </a:solidFill>
                <a:effectLst/>
                <a:sym typeface="Symbol" pitchFamily="18" charset="2"/>
              </a:rPr>
              <a:t></a:t>
            </a:r>
            <a:r>
              <a:rPr lang="en-US" sz="2800">
                <a:solidFill>
                  <a:srgbClr val="000000"/>
                </a:solidFill>
                <a:effectLst/>
              </a:rPr>
              <a:t>I</a:t>
            </a:r>
            <a:r>
              <a:rPr lang="ru-RU" sz="2000">
                <a:solidFill>
                  <a:srgbClr val="000000"/>
                </a:solidFill>
                <a:effectLst/>
              </a:rPr>
              <a:t>КР</a:t>
            </a:r>
            <a:r>
              <a:rPr lang="ru-RU" sz="2800">
                <a:solidFill>
                  <a:srgbClr val="000000"/>
                </a:solidFill>
                <a:effectLst/>
              </a:rPr>
              <a:t>. Если в результате проверки оказалось, что режимы некоторых генераторов выбраны неверно, нужно сделать повторный расчет и проверку.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>
                <a:solidFill>
                  <a:srgbClr val="000000"/>
                </a:solidFill>
                <a:effectLst/>
              </a:rPr>
              <a:t>    </a:t>
            </a:r>
            <a:r>
              <a:rPr lang="ru-RU" sz="2800">
                <a:solidFill>
                  <a:srgbClr val="FF0000"/>
                </a:solidFill>
                <a:effectLst/>
              </a:rPr>
              <a:t>В первую очередь</a:t>
            </a:r>
            <a:r>
              <a:rPr lang="ru-RU" sz="2800">
                <a:solidFill>
                  <a:srgbClr val="000000"/>
                </a:solidFill>
                <a:effectLst/>
              </a:rPr>
              <a:t> нужно проверить ближайшее к выбранному генератору КЗ. Если окажется, что для него принимается режим предельного возбуждения, то для остальных генераторов КЗ рассматривается поочередно с увеличением их удаленности.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>
                <a:solidFill>
                  <a:srgbClr val="000000"/>
                </a:solidFill>
                <a:effectLst/>
              </a:rPr>
              <a:t>  </a:t>
            </a:r>
            <a:r>
              <a:rPr lang="ru-RU" sz="2800">
                <a:solidFill>
                  <a:srgbClr val="FF0000"/>
                </a:solidFill>
                <a:effectLst/>
              </a:rPr>
              <a:t>Как только выявится генератор</a:t>
            </a:r>
            <a:r>
              <a:rPr lang="ru-RU" sz="2800">
                <a:solidFill>
                  <a:srgbClr val="000000"/>
                </a:solidFill>
                <a:effectLst/>
              </a:rPr>
              <a:t> в режиме нормального напряжения, то все элементы, которые не образуют пути тока к месту КЗ, могут не приниматься в расчет. Это существенно упрощает схему. Нагрузка в цепи генератора может влиять на режим  работы в условиях КЗ.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>
                <a:solidFill>
                  <a:srgbClr val="000000"/>
                </a:solidFill>
                <a:effectLst/>
              </a:rPr>
              <a:t>  </a:t>
            </a:r>
            <a:r>
              <a:rPr lang="ru-RU" sz="2800">
                <a:solidFill>
                  <a:srgbClr val="FF0000"/>
                </a:solidFill>
                <a:effectLst/>
              </a:rPr>
              <a:t>Генераторы, работающие без АРВ</a:t>
            </a:r>
            <a:r>
              <a:rPr lang="ru-RU" sz="2800">
                <a:solidFill>
                  <a:srgbClr val="000000"/>
                </a:solidFill>
                <a:effectLst/>
              </a:rPr>
              <a:t>, вводят в схему с параметрами предшествующего режима. Их наличие также может повлиять на режим работы генераторов с АРВ.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145256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906000" cy="6858000"/>
          </a:xfrm>
        </p:spPr>
        <p:txBody>
          <a:bodyPr/>
          <a:lstStyle/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Понятие установившегося процесса можно применить к отдельно работающему генератору.</a:t>
            </a: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Для современных систем установившийся режим является условным и 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>
                <a:solidFill>
                  <a:srgbClr val="000000"/>
                </a:solidFill>
                <a:effectLst/>
              </a:rPr>
              <a:t>необходим для практических целей. </a:t>
            </a:r>
          </a:p>
          <a:p>
            <a:pPr algn="just"/>
            <a:r>
              <a:rPr lang="ru-RU" sz="2400">
                <a:solidFill>
                  <a:srgbClr val="0033CC"/>
                </a:solidFill>
                <a:effectLst/>
              </a:rPr>
              <a:t>(Для расчетов релейной защиты, определения теплового эффекта КЗ, при подготовке эксплуатационных испытаний).</a:t>
            </a: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Для расчетов установившихся режимов необходимо ознакомиться с параметрами синхронных машин и влиянием нагрузки на него.</a:t>
            </a:r>
          </a:p>
          <a:p>
            <a:endParaRPr lang="ru-RU" sz="2800">
              <a:solidFill>
                <a:srgbClr val="000000"/>
              </a:solidFill>
              <a:effectLst/>
            </a:endParaRPr>
          </a:p>
          <a:p>
            <a:endParaRPr lang="ru-RU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906000" cy="1295400"/>
          </a:xfrm>
          <a:solidFill>
            <a:schemeClr val="accent1"/>
          </a:solidFill>
        </p:spPr>
        <p:txBody>
          <a:bodyPr/>
          <a:lstStyle/>
          <a:p>
            <a:r>
              <a:rPr lang="en-US" sz="4000" b="0" dirty="0" smtClean="0">
                <a:solidFill>
                  <a:srgbClr val="000000"/>
                </a:solidFill>
                <a:effectLst/>
              </a:rPr>
              <a:t>4</a:t>
            </a:r>
            <a:r>
              <a:rPr lang="ru-RU" sz="4000" b="0" dirty="0" smtClean="0">
                <a:solidFill>
                  <a:srgbClr val="000000"/>
                </a:solidFill>
                <a:effectLst/>
              </a:rPr>
              <a:t>.2 </a:t>
            </a:r>
            <a:r>
              <a:rPr lang="ru-RU" sz="4000" b="0" dirty="0">
                <a:solidFill>
                  <a:srgbClr val="000000"/>
                </a:solidFill>
                <a:effectLst/>
              </a:rPr>
              <a:t>Основные характеристики и параметры синхронной машины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906000" cy="5486400"/>
          </a:xfrm>
          <a:solidFill>
            <a:schemeClr val="tx2"/>
          </a:solidFill>
          <a:ln/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При симметричном установившемся режиме: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а) характеристика холостого хода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б) синхронные ненасыщенные реактивности по продольной         и поперечной оси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в) реактивность рассеяния статора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г) предельный ток возбуждения         .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Вместо         может быть задано отношение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короткого замыкания (ОКЗ) К</a:t>
            </a:r>
            <a:r>
              <a:rPr lang="ru-RU" sz="2000">
                <a:solidFill>
                  <a:srgbClr val="000000"/>
                </a:solidFill>
                <a:effectLst/>
              </a:rPr>
              <a:t>С</a:t>
            </a:r>
            <a:r>
              <a:rPr lang="ru-RU">
                <a:solidFill>
                  <a:srgbClr val="000000"/>
                </a:solidFill>
                <a:effectLst/>
              </a:rPr>
              <a:t> и индуктивное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сопротивление рассеяния обмотки статора              .</a:t>
            </a:r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9812" name="Object 4"/>
          <p:cNvGraphicFramePr>
            <a:graphicFrameLocks noChangeAspect="1"/>
          </p:cNvGraphicFramePr>
          <p:nvPr/>
        </p:nvGraphicFramePr>
        <p:xfrm>
          <a:off x="2889250" y="3276600"/>
          <a:ext cx="660400" cy="544513"/>
        </p:xfrm>
        <a:graphic>
          <a:graphicData uri="http://schemas.openxmlformats.org/presentationml/2006/ole">
            <p:oleObj spid="_x0000_s119812" name="Формула" r:id="rId3" imgW="266469" imgH="241091" progId="Equation.3">
              <p:embed/>
            </p:oleObj>
          </a:graphicData>
        </a:graphic>
      </p:graphicFrame>
      <p:sp>
        <p:nvSpPr>
          <p:cNvPr id="119815" name="Rectangle 7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9814" name="Object 6"/>
          <p:cNvGraphicFramePr>
            <a:graphicFrameLocks noChangeAspect="1"/>
          </p:cNvGraphicFramePr>
          <p:nvPr/>
        </p:nvGraphicFramePr>
        <p:xfrm>
          <a:off x="7205663" y="3276600"/>
          <a:ext cx="636587" cy="609600"/>
        </p:xfrm>
        <a:graphic>
          <a:graphicData uri="http://schemas.openxmlformats.org/presentationml/2006/ole">
            <p:oleObj spid="_x0000_s119814" name="Формула" r:id="rId4" imgW="253780" imgH="266469" progId="Equation.3">
              <p:embed/>
            </p:oleObj>
          </a:graphicData>
        </a:graphic>
      </p:graphicFrame>
      <p:sp>
        <p:nvSpPr>
          <p:cNvPr id="119817" name="Rectangle 9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9816" name="Object 8"/>
          <p:cNvGraphicFramePr>
            <a:graphicFrameLocks noChangeAspect="1"/>
          </p:cNvGraphicFramePr>
          <p:nvPr/>
        </p:nvGraphicFramePr>
        <p:xfrm>
          <a:off x="6678613" y="3665538"/>
          <a:ext cx="819150" cy="747712"/>
        </p:xfrm>
        <a:graphic>
          <a:graphicData uri="http://schemas.openxmlformats.org/presentationml/2006/ole">
            <p:oleObj spid="_x0000_s119816" name="Формула" r:id="rId5" imgW="342720" imgH="342720" progId="Equation.3">
              <p:embed/>
            </p:oleObj>
          </a:graphicData>
        </a:graphic>
      </p:graphicFrame>
      <p:sp>
        <p:nvSpPr>
          <p:cNvPr id="119819" name="Rectangle 11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9818" name="Object 10"/>
          <p:cNvGraphicFramePr>
            <a:graphicFrameLocks noChangeAspect="1"/>
          </p:cNvGraphicFramePr>
          <p:nvPr/>
        </p:nvGraphicFramePr>
        <p:xfrm>
          <a:off x="6273800" y="4464050"/>
          <a:ext cx="908050" cy="565150"/>
        </p:xfrm>
        <a:graphic>
          <a:graphicData uri="http://schemas.openxmlformats.org/presentationml/2006/ole">
            <p:oleObj spid="_x0000_s119818" name="Формула" r:id="rId6" imgW="406224" imgH="279279" progId="Equation.3">
              <p:embed/>
            </p:oleObj>
          </a:graphicData>
        </a:graphic>
      </p:graphicFrame>
      <p:sp>
        <p:nvSpPr>
          <p:cNvPr id="119821" name="Rectangle 1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9820" name="Object 12"/>
          <p:cNvGraphicFramePr>
            <a:graphicFrameLocks noChangeAspect="1"/>
          </p:cNvGraphicFramePr>
          <p:nvPr/>
        </p:nvGraphicFramePr>
        <p:xfrm>
          <a:off x="1651000" y="5029200"/>
          <a:ext cx="742950" cy="612775"/>
        </p:xfrm>
        <a:graphic>
          <a:graphicData uri="http://schemas.openxmlformats.org/presentationml/2006/ole">
            <p:oleObj spid="_x0000_s119820" name="Формула" r:id="rId7" imgW="266469" imgH="241091" progId="Equation.3">
              <p:embed/>
            </p:oleObj>
          </a:graphicData>
        </a:graphic>
      </p:graphicFrame>
      <p:sp>
        <p:nvSpPr>
          <p:cNvPr id="119823" name="Rectangle 1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9822" name="Object 14"/>
          <p:cNvGraphicFramePr>
            <a:graphicFrameLocks noChangeAspect="1"/>
          </p:cNvGraphicFramePr>
          <p:nvPr/>
        </p:nvGraphicFramePr>
        <p:xfrm>
          <a:off x="8255000" y="6137275"/>
          <a:ext cx="1816100" cy="644525"/>
        </p:xfrm>
        <a:graphic>
          <a:graphicData uri="http://schemas.openxmlformats.org/presentationml/2006/ole">
            <p:oleObj spid="_x0000_s119822" name="Формула" r:id="rId8" imgW="622030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906000" cy="1828800"/>
          </a:xfrm>
          <a:solidFill>
            <a:schemeClr val="accent1"/>
          </a:solidFill>
        </p:spPr>
        <p:txBody>
          <a:bodyPr/>
          <a:lstStyle/>
          <a:p>
            <a:r>
              <a:rPr lang="en-US" sz="4000" b="0" dirty="0" smtClean="0">
                <a:solidFill>
                  <a:srgbClr val="000000"/>
                </a:solidFill>
                <a:effectLst/>
              </a:rPr>
              <a:t>4</a:t>
            </a:r>
            <a:r>
              <a:rPr lang="ru-RU" sz="4000" b="0" dirty="0" smtClean="0">
                <a:solidFill>
                  <a:srgbClr val="000000"/>
                </a:solidFill>
                <a:effectLst/>
              </a:rPr>
              <a:t>.3 </a:t>
            </a:r>
            <a:r>
              <a:rPr lang="ru-RU" b="0" dirty="0">
                <a:solidFill>
                  <a:srgbClr val="000000"/>
                </a:solidFill>
                <a:effectLst/>
              </a:rPr>
              <a:t>Методика определения отдельных параметров синхронных</a:t>
            </a:r>
            <a:r>
              <a:rPr lang="ru-RU" b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4000" b="0" dirty="0">
                <a:solidFill>
                  <a:srgbClr val="000000"/>
                </a:solidFill>
                <a:effectLst/>
              </a:rPr>
              <a:t>машин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9906000" cy="4724400"/>
          </a:xfrm>
          <a:solidFill>
            <a:schemeClr val="tx2"/>
          </a:solidFill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У явнополюсной машины           мало зависит от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насыщения и можно считать, что она практически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постоянна.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Насыщение по продольной оси существенно и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вызывает изменение продольной </a:t>
            </a:r>
            <a:r>
              <a:rPr lang="ru-RU">
                <a:solidFill>
                  <a:srgbClr val="3333CC"/>
                </a:solidFill>
                <a:effectLst/>
              </a:rPr>
              <a:t>реакции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3333CC"/>
                </a:solidFill>
                <a:effectLst/>
              </a:rPr>
              <a:t>якоря </a:t>
            </a:r>
            <a:r>
              <a:rPr lang="ru-RU">
                <a:solidFill>
                  <a:srgbClr val="000000"/>
                </a:solidFill>
                <a:effectLst/>
              </a:rPr>
              <a:t>             и вместе с ней реактивности . </a:t>
            </a:r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0838" name="Rectangle 6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0840" name="Rectangle 8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0842" name="Rectangle 10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0844" name="Rectangle 1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0846" name="Rectangle 1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0849" name="Rectangle 17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0848" name="Object 16"/>
          <p:cNvGraphicFramePr>
            <a:graphicFrameLocks noChangeAspect="1"/>
          </p:cNvGraphicFramePr>
          <p:nvPr/>
        </p:nvGraphicFramePr>
        <p:xfrm>
          <a:off x="5181600" y="2133600"/>
          <a:ext cx="717550" cy="685800"/>
        </p:xfrm>
        <a:graphic>
          <a:graphicData uri="http://schemas.openxmlformats.org/presentationml/2006/ole">
            <p:oleObj spid="_x0000_s120848" name="Формула" r:id="rId3" imgW="253780" imgH="266469" progId="Equation.3">
              <p:embed/>
            </p:oleObj>
          </a:graphicData>
        </a:graphic>
      </p:graphicFrame>
      <p:sp>
        <p:nvSpPr>
          <p:cNvPr id="120851" name="Rectangle 19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0850" name="Object 18"/>
          <p:cNvGraphicFramePr>
            <a:graphicFrameLocks noChangeAspect="1"/>
          </p:cNvGraphicFramePr>
          <p:nvPr/>
        </p:nvGraphicFramePr>
        <p:xfrm>
          <a:off x="1403350" y="4964113"/>
          <a:ext cx="908050" cy="598487"/>
        </p:xfrm>
        <a:graphic>
          <a:graphicData uri="http://schemas.openxmlformats.org/presentationml/2006/ole">
            <p:oleObj spid="_x0000_s120850" name="Формула" r:id="rId4" imgW="330057" imgH="241195" progId="Equation.3">
              <p:embed/>
            </p:oleObj>
          </a:graphicData>
        </a:graphic>
      </p:graphicFrame>
      <p:sp>
        <p:nvSpPr>
          <p:cNvPr id="120853" name="Rectangle 21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0852" name="Object 20"/>
          <p:cNvGraphicFramePr>
            <a:graphicFrameLocks noChangeAspect="1"/>
          </p:cNvGraphicFramePr>
          <p:nvPr/>
        </p:nvGraphicFramePr>
        <p:xfrm>
          <a:off x="3352800" y="5715000"/>
          <a:ext cx="3759200" cy="730250"/>
        </p:xfrm>
        <a:graphic>
          <a:graphicData uri="http://schemas.openxmlformats.org/presentationml/2006/ole">
            <p:oleObj spid="_x0000_s120852" name="Формула" r:id="rId5" imgW="1129810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083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083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08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906000" cy="6858000"/>
          </a:xfrm>
          <a:solidFill>
            <a:srgbClr val="FFFF99"/>
          </a:solidFill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В тех случаях, когда отсутствуют данные о каких-либо параметрах синхронных машин, для расчета токов КЗ, значения  можно определять, используя данные о других параметрах и известные соотношения между параметрами синхронных машин.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Ток возбуждения можно определить</a:t>
            </a: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где                  - напряжение, ток, коэффициент 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мощности, в нагрузочном режиме.</a:t>
            </a:r>
          </a:p>
          <a:p>
            <a:pPr algn="just"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900" name="Object 12"/>
          <p:cNvGraphicFramePr>
            <a:graphicFrameLocks noChangeAspect="1"/>
          </p:cNvGraphicFramePr>
          <p:nvPr/>
        </p:nvGraphicFramePr>
        <p:xfrm>
          <a:off x="742950" y="3733800"/>
          <a:ext cx="8502650" cy="931863"/>
        </p:xfrm>
        <a:graphic>
          <a:graphicData uri="http://schemas.openxmlformats.org/presentationml/2006/ole">
            <p:oleObj spid="_x0000_s37900" name="Формула" r:id="rId3" imgW="3213100" imgH="381000" progId="Equation.3">
              <p:embed/>
            </p:oleObj>
          </a:graphicData>
        </a:graphic>
      </p:graphicFrame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902" name="Object 14"/>
          <p:cNvGraphicFramePr>
            <a:graphicFrameLocks noChangeAspect="1"/>
          </p:cNvGraphicFramePr>
          <p:nvPr/>
        </p:nvGraphicFramePr>
        <p:xfrm>
          <a:off x="895350" y="4876800"/>
          <a:ext cx="1677988" cy="479425"/>
        </p:xfrm>
        <a:graphic>
          <a:graphicData uri="http://schemas.openxmlformats.org/presentationml/2006/ole">
            <p:oleObj spid="_x0000_s37902" name="Формула" r:id="rId4" imgW="8001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При этом считается, что                                  и активное </a:t>
            </a: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сопротивление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>
                <a:solidFill>
                  <a:srgbClr val="000000"/>
                </a:solidFill>
                <a:effectLst/>
              </a:rPr>
              <a:t>можно не учитывать </a:t>
            </a:r>
          </a:p>
          <a:p>
            <a:pPr algn="just"/>
            <a:r>
              <a:rPr lang="ru-RU">
                <a:solidFill>
                  <a:srgbClr val="FF0000"/>
                </a:solidFill>
                <a:effectLst/>
              </a:rPr>
              <a:t>Величина предельного тока</a:t>
            </a:r>
            <a:r>
              <a:rPr lang="ru-RU">
                <a:solidFill>
                  <a:srgbClr val="000000"/>
                </a:solidFill>
                <a:effectLst/>
              </a:rPr>
              <a:t> возбуждения зависит от системы возбуждения, ее параметров и типа генератора.</a:t>
            </a:r>
            <a:r>
              <a:rPr lang="ru-RU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algn="just"/>
            <a:r>
              <a:rPr lang="ru-RU">
                <a:solidFill>
                  <a:srgbClr val="FF0000"/>
                </a:solidFill>
                <a:effectLst/>
              </a:rPr>
              <a:t>Для замены</a:t>
            </a:r>
            <a:r>
              <a:rPr lang="ru-RU">
                <a:solidFill>
                  <a:srgbClr val="000000"/>
                </a:solidFill>
                <a:effectLst/>
              </a:rPr>
              <a:t> магнитных связей генератора электрическими, параметры обмотки ротора приводятся к обмотке статора. </a:t>
            </a: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Проще это сделать, используя паспортные параметры машины и систему относительных единиц.</a:t>
            </a:r>
          </a:p>
          <a:p>
            <a:pPr algn="just"/>
            <a:endParaRPr lang="ru-RU">
              <a:solidFill>
                <a:srgbClr val="000000"/>
              </a:solidFill>
              <a:effectLst/>
            </a:endParaRP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 </a:t>
            </a:r>
            <a:r>
              <a:rPr lang="ru-RU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4648200" y="0"/>
          <a:ext cx="1981200" cy="747713"/>
        </p:xfrm>
        <a:graphic>
          <a:graphicData uri="http://schemas.openxmlformats.org/presentationml/2006/ole">
            <p:oleObj spid="_x0000_s121859" name="Формула" r:id="rId3" imgW="672808" imgH="27927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906000" cy="6858000"/>
          </a:xfrm>
          <a:solidFill>
            <a:schemeClr val="tx2"/>
          </a:solidFill>
          <a:ln/>
        </p:spPr>
        <p:txBody>
          <a:bodyPr/>
          <a:lstStyle/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1. Сопротивление взаимоиндукции между обмоткой статора и контурами ротора по продольной оси равно</a:t>
            </a:r>
          </a:p>
          <a:p>
            <a:pPr algn="just"/>
            <a:endParaRPr lang="ru-RU">
              <a:solidFill>
                <a:srgbClr val="000000"/>
              </a:solidFill>
              <a:effectLst/>
            </a:endParaRPr>
          </a:p>
          <a:p>
            <a:pPr algn="just"/>
            <a:endParaRPr lang="ru-RU">
              <a:solidFill>
                <a:srgbClr val="000000"/>
              </a:solidFill>
              <a:effectLst/>
            </a:endParaRPr>
          </a:p>
          <a:p>
            <a:pPr algn="just"/>
            <a:endParaRPr lang="ru-RU">
              <a:solidFill>
                <a:srgbClr val="000000"/>
              </a:solidFill>
              <a:effectLst/>
            </a:endParaRP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где           - синхронное индуктивное сопротивление по продольной оси;</a:t>
            </a: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           - сверхпереходное индуктивное сопротивление по продольной оси;</a:t>
            </a:r>
          </a:p>
          <a:p>
            <a:pPr algn="just"/>
            <a:r>
              <a:rPr lang="ru-RU">
                <a:solidFill>
                  <a:srgbClr val="000000"/>
                </a:solidFill>
                <a:effectLst/>
              </a:rPr>
              <a:t>          - переходное индуктивное сопротивление по продольной оси;</a:t>
            </a:r>
          </a:p>
        </p:txBody>
      </p:sp>
      <p:sp>
        <p:nvSpPr>
          <p:cNvPr id="122883" name="Rectangle 3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885" name="Object 5"/>
          <p:cNvGraphicFramePr>
            <a:graphicFrameLocks noChangeAspect="1"/>
          </p:cNvGraphicFramePr>
          <p:nvPr/>
        </p:nvGraphicFramePr>
        <p:xfrm>
          <a:off x="1981200" y="1447800"/>
          <a:ext cx="6021388" cy="1276350"/>
        </p:xfrm>
        <a:graphic>
          <a:graphicData uri="http://schemas.openxmlformats.org/presentationml/2006/ole">
            <p:oleObj spid="_x0000_s122885" name="Формула" r:id="rId3" imgW="2336800" imgH="495300" progId="Equation.3">
              <p:embed/>
            </p:oleObj>
          </a:graphicData>
        </a:graphic>
      </p:graphicFrame>
      <p:sp>
        <p:nvSpPr>
          <p:cNvPr id="122888" name="Rectangle 8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887" name="Object 7"/>
          <p:cNvGraphicFramePr>
            <a:graphicFrameLocks noChangeAspect="1"/>
          </p:cNvGraphicFramePr>
          <p:nvPr/>
        </p:nvGraphicFramePr>
        <p:xfrm>
          <a:off x="914400" y="2811463"/>
          <a:ext cx="914400" cy="693737"/>
        </p:xfrm>
        <a:graphic>
          <a:graphicData uri="http://schemas.openxmlformats.org/presentationml/2006/ole">
            <p:oleObj spid="_x0000_s122887" name="Формула" r:id="rId4" imgW="317225" imgH="241091" progId="Equation.3">
              <p:embed/>
            </p:oleObj>
          </a:graphicData>
        </a:graphic>
      </p:graphicFrame>
      <p:sp>
        <p:nvSpPr>
          <p:cNvPr id="122890" name="Rectangle 10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889" name="Object 9"/>
          <p:cNvGraphicFramePr>
            <a:graphicFrameLocks noChangeAspect="1"/>
          </p:cNvGraphicFramePr>
          <p:nvPr/>
        </p:nvGraphicFramePr>
        <p:xfrm>
          <a:off x="304800" y="3657600"/>
          <a:ext cx="800100" cy="914400"/>
        </p:xfrm>
        <a:graphic>
          <a:graphicData uri="http://schemas.openxmlformats.org/presentationml/2006/ole">
            <p:oleObj spid="_x0000_s122889" name="Формула" r:id="rId5" imgW="266469" imgH="304536" progId="Equation.3">
              <p:embed/>
            </p:oleObj>
          </a:graphicData>
        </a:graphic>
      </p:graphicFrame>
      <p:sp>
        <p:nvSpPr>
          <p:cNvPr id="122892" name="Rectangle 1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891" name="Object 11"/>
          <p:cNvGraphicFramePr>
            <a:graphicFrameLocks noChangeAspect="1"/>
          </p:cNvGraphicFramePr>
          <p:nvPr/>
        </p:nvGraphicFramePr>
        <p:xfrm>
          <a:off x="0" y="4783138"/>
          <a:ext cx="1066800" cy="855662"/>
        </p:xfrm>
        <a:graphic>
          <a:graphicData uri="http://schemas.openxmlformats.org/presentationml/2006/ole">
            <p:oleObj spid="_x0000_s122891" name="Формула" r:id="rId6" imgW="380835" imgH="3046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1312</TotalTime>
  <Words>1455</Words>
  <Application>Microsoft PowerPoint</Application>
  <PresentationFormat>Лист A4 (210x297 мм)</PresentationFormat>
  <Paragraphs>150</Paragraphs>
  <Slides>31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31</vt:i4>
      </vt:variant>
    </vt:vector>
  </HeadingPairs>
  <TitlesOfParts>
    <vt:vector size="38" baseType="lpstr">
      <vt:lpstr>Arial</vt:lpstr>
      <vt:lpstr>Times New Roman</vt:lpstr>
      <vt:lpstr>Wingdings</vt:lpstr>
      <vt:lpstr>Symbol</vt:lpstr>
      <vt:lpstr>Клен</vt:lpstr>
      <vt:lpstr>Microsoft Equation 3.0</vt:lpstr>
      <vt:lpstr>Microsoft Visio Drawing</vt:lpstr>
      <vt:lpstr>4. УСТАНОВИВШИЙСЯ РЕЖИМ КОРОТКОГО ЗАМЫКАНИЯ</vt:lpstr>
      <vt:lpstr>4.1 Общие сведения</vt:lpstr>
      <vt:lpstr>Слайд 3</vt:lpstr>
      <vt:lpstr>Слайд 4</vt:lpstr>
      <vt:lpstr>4.2 Основные характеристики и параметры синхронной машины</vt:lpstr>
      <vt:lpstr>4.3 Методика определения отдельных параметров синхронных машин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4.3 Влияние и учет нагрузки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17</cp:revision>
  <cp:lastPrinted>1601-01-01T00:00:00Z</cp:lastPrinted>
  <dcterms:created xsi:type="dcterms:W3CDTF">1601-01-01T00:00:00Z</dcterms:created>
  <dcterms:modified xsi:type="dcterms:W3CDTF">2014-01-27T17:14:34Z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